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webp" ContentType="image/webp"/>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ink/ink1.xml" ContentType="application/inkml+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ink/ink2.xml" ContentType="application/inkml+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ink/ink3.xml" ContentType="application/inkml+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ink/ink4.xml" ContentType="application/inkml+xml"/>
  <Override PartName="/ppt/tags/tag152.xml" ContentType="application/vnd.openxmlformats-officedocument.presentationml.tags+xml"/>
  <Override PartName="/ppt/tags/tag153.xml" ContentType="application/vnd.openxmlformats-officedocument.presentationml.tags+xml"/>
  <Override PartName="/ppt/ink/ink5.xml" ContentType="application/inkml+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446" r:id="rId2"/>
    <p:sldId id="256" r:id="rId3"/>
    <p:sldId id="285" r:id="rId4"/>
    <p:sldId id="258" r:id="rId5"/>
    <p:sldId id="549" r:id="rId6"/>
    <p:sldId id="264" r:id="rId7"/>
    <p:sldId id="261" r:id="rId8"/>
    <p:sldId id="265" r:id="rId9"/>
    <p:sldId id="266" r:id="rId10"/>
    <p:sldId id="269" r:id="rId11"/>
    <p:sldId id="551" r:id="rId12"/>
    <p:sldId id="670" r:id="rId13"/>
    <p:sldId id="552" r:id="rId14"/>
    <p:sldId id="270" r:id="rId15"/>
    <p:sldId id="271" r:id="rId16"/>
    <p:sldId id="273" r:id="rId17"/>
    <p:sldId id="275" r:id="rId18"/>
    <p:sldId id="274" r:id="rId19"/>
    <p:sldId id="555" r:id="rId20"/>
    <p:sldId id="283" r:id="rId21"/>
    <p:sldId id="287" r:id="rId22"/>
    <p:sldId id="278" r:id="rId23"/>
    <p:sldId id="288" r:id="rId24"/>
    <p:sldId id="289" r:id="rId25"/>
    <p:sldId id="621" r:id="rId26"/>
    <p:sldId id="277" r:id="rId27"/>
    <p:sldId id="560" r:id="rId28"/>
    <p:sldId id="565" r:id="rId29"/>
    <p:sldId id="564" r:id="rId30"/>
    <p:sldId id="279" r:id="rId31"/>
    <p:sldId id="291" r:id="rId32"/>
    <p:sldId id="561" r:id="rId33"/>
    <p:sldId id="730" r:id="rId34"/>
    <p:sldId id="562" r:id="rId35"/>
    <p:sldId id="563" r:id="rId36"/>
    <p:sldId id="293" r:id="rId37"/>
    <p:sldId id="292" r:id="rId38"/>
    <p:sldId id="294" r:id="rId39"/>
    <p:sldId id="295" r:id="rId40"/>
    <p:sldId id="296" r:id="rId41"/>
    <p:sldId id="331" r:id="rId42"/>
    <p:sldId id="443" r:id="rId43"/>
    <p:sldId id="298" r:id="rId44"/>
    <p:sldId id="299" r:id="rId45"/>
    <p:sldId id="300" r:id="rId46"/>
    <p:sldId id="301" r:id="rId47"/>
    <p:sldId id="302" r:id="rId48"/>
    <p:sldId id="444" r:id="rId49"/>
    <p:sldId id="796" r:id="rId50"/>
    <p:sldId id="332" r:id="rId51"/>
    <p:sldId id="304" r:id="rId52"/>
    <p:sldId id="305" r:id="rId53"/>
    <p:sldId id="772" r:id="rId54"/>
    <p:sldId id="773" r:id="rId55"/>
    <p:sldId id="774" r:id="rId56"/>
    <p:sldId id="608" r:id="rId57"/>
    <p:sldId id="609" r:id="rId58"/>
    <p:sldId id="775" r:id="rId59"/>
    <p:sldId id="776" r:id="rId60"/>
    <p:sldId id="611" r:id="rId61"/>
    <p:sldId id="306" r:id="rId62"/>
    <p:sldId id="307" r:id="rId63"/>
    <p:sldId id="308" r:id="rId64"/>
    <p:sldId id="309" r:id="rId65"/>
    <p:sldId id="518" r:id="rId66"/>
    <p:sldId id="333" r:id="rId67"/>
    <p:sldId id="447" r:id="rId68"/>
    <p:sldId id="310" r:id="rId69"/>
    <p:sldId id="674" r:id="rId70"/>
    <p:sldId id="675" r:id="rId71"/>
    <p:sldId id="676" r:id="rId72"/>
    <p:sldId id="311" r:id="rId73"/>
    <p:sldId id="851" r:id="rId74"/>
    <p:sldId id="619" r:id="rId75"/>
    <p:sldId id="620" r:id="rId76"/>
    <p:sldId id="837" r:id="rId77"/>
    <p:sldId id="838" r:id="rId78"/>
    <p:sldId id="334" r:id="rId79"/>
    <p:sldId id="826" r:id="rId80"/>
    <p:sldId id="777" r:id="rId81"/>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BFBFBF"/>
    <a:srgbClr val="A9D18E"/>
    <a:srgbClr val="F4B183"/>
    <a:srgbClr val="FFFFFF"/>
    <a:srgbClr val="94BEE4"/>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42775" units="1/cm"/>
        </inkml:channelProperties>
      </inkml:inkSource>
      <inkml:timestamp xml:id="ts0" timeString="2022-10-18T02:02: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19932 9084,'53'18,"0"-18,0 0,35 0,-18 0,-17 0,-17 0,17 0,-18 0,-18 0,19 0,-1 0,0 0,36-18,-1 18,19 0,16 0,19 0,52 0,1 0,-19 0,36 0,18 0,-35 0,-1 0,36 0,-18 0,17 0,19 0,-19 0,19 0,-19 0,-34 0,52 0,-53 0,1 0,-1 0,-52 0,-1 0,-35 0,-35 0,-18 0,1-18,-19 18,-70 0,-17 0,-1 0,-87 0,16 0,-34 0,-36 18,-17-18,-36 18,19-18,16 0,-246 0,247 0,17 0,18 0,-18 0,36 0,0 0,34 0,19 0,-18 0,17 0,1 0,35 0,0 0,-18 0,17 0,1 0,18 0,17 0,0 0,18 0,17 0,0 0,-17 0,0 0,17 0,1 0,-1-18,18-17,-18 17,1 0,-19-34,19-1,-1-18,-17-17,-1 17,19-35,-18 18,-1-35,19-1,17 1,-18-1,18-34,0 52,0-53,0 18,0-18,0-17,0-1,0 36,0-35,0 17,0 18,35-18,-17 36,0-1,17 1,18 17,-36 18,19 17,-1 1,18-18,0 17,-53 36,88-36,-53 1,-17 34,52 1,-17 0,18 17,-18 1,17 17,-17 0,-35 0,17 0,18 0,0 0,0 0,18 0,-19 0,37 0,-1 17,18 1,-18-1,35 1,36 0,-35 52,-1-34,1-1,17 18,-18 0,-17 0,17 35,-17 0,124 0,-107 36,89-36,-36 35,-17-17,-53-35,17-18,-17 35,-53 0,35-35,-35 17,18-17,17 36,0 52,0-35,-53-18,36 53,-18-18,17-17,-52 18,0-1,-1-52,-17-18,0 70,0-70,18 53,-18-18,0 0,0-17,18-18,-18 52,0-16,0-1,-18-18,-53-17,54 0,-1 0,1 0,-1-53,18 35,-18-35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42775" units="1/cm"/>
        </inkml:channelProperties>
      </inkml:inkSource>
      <inkml:timestamp xml:id="ts0" timeString="2022-10-18T02:57: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20867 14922,'0'0,"0"36,0-19</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42775" units="1/cm"/>
        </inkml:channelProperties>
      </inkml:inkSource>
      <inkml:timestamp xml:id="ts0" timeString="2022-10-18T03:06: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14887 14182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42775" units="1/cm"/>
        </inkml:channelProperties>
      </inkml:inkSource>
      <inkml:timestamp xml:id="ts0" timeString="2022-10-18T03:15: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7373 10389</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2.42775" units="1/cm"/>
        </inkml:channelProperties>
      </inkml:inkSource>
      <inkml:timestamp xml:id="ts0" timeString="2022-10-18T03:15: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7373 10389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9359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回顾最小二乘法相关</a:t>
            </a:r>
            <a:endParaRPr lang="zh-CN" altLang="en-US"/>
          </a:p>
          <a:p>
            <a:endParaRPr lang="zh-CN" altLang="en-US"/>
          </a:p>
        </p:txBody>
      </p:sp>
    </p:spTree>
    <p:extLst>
      <p:ext uri="{BB962C8B-B14F-4D97-AF65-F5344CB8AC3E}">
        <p14:creationId xmlns:p14="http://schemas.microsoft.com/office/powerpoint/2010/main" val="185735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7266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0106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310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6398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dirty="0"/>
              <a:t>也可以叫重采样</a:t>
            </a:r>
          </a:p>
          <a:p>
            <a:endParaRPr lang="zh-CN" altLang="en-US" dirty="0"/>
          </a:p>
        </p:txBody>
      </p:sp>
      <p:sp>
        <p:nvSpPr>
          <p:cNvPr id="4" name="灯片编号占位符 3"/>
          <p:cNvSpPr>
            <a:spLocks noGrp="1"/>
          </p:cNvSpPr>
          <p:nvPr>
            <p:ph type="sldNum" sz="quarter" idx="5"/>
          </p:nvPr>
        </p:nvSpPr>
        <p:spPr/>
        <p:txBody>
          <a:bodyPr/>
          <a:lstStyle/>
          <a:p>
            <a:fld id="{B7279C98-257E-402F-ADE5-6A467BCAA4F0}" type="slidenum">
              <a:rPr lang="zh-CN" altLang="en-US" smtClean="0"/>
              <a:t>80</a:t>
            </a:fld>
            <a:endParaRPr lang="zh-CN" altLang="en-US"/>
          </a:p>
        </p:txBody>
      </p:sp>
    </p:spTree>
    <p:extLst>
      <p:ext uri="{BB962C8B-B14F-4D97-AF65-F5344CB8AC3E}">
        <p14:creationId xmlns:p14="http://schemas.microsoft.com/office/powerpoint/2010/main" val="332677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140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857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3353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220000"/>
              </a:lnSpc>
            </a:pPr>
            <a:r>
              <a:rPr lang="zh-CN" altLang="en-US">
                <a:sym typeface="+mn-ea"/>
              </a:rPr>
              <a:t>随着纳入模型的特征数目的增加，这</a:t>
            </a:r>
            <a:r>
              <a:rPr lang="en-US" altLang="zh-CN">
                <a:sym typeface="+mn-ea"/>
              </a:rPr>
              <a:t>p+1</a:t>
            </a:r>
            <a:r>
              <a:rPr lang="zh-CN" altLang="en-US">
                <a:sym typeface="+mn-ea"/>
              </a:rPr>
              <a:t>模型的</a:t>
            </a:r>
            <a:r>
              <a:rPr lang="en-US" altLang="zh-CN">
                <a:sym typeface="+mn-ea"/>
              </a:rPr>
              <a:t>RSS</a:t>
            </a:r>
            <a:r>
              <a:rPr lang="zh-CN" altLang="en-US">
                <a:sym typeface="+mn-ea"/>
              </a:rPr>
              <a:t>单调下降，</a:t>
            </a:r>
            <a:r>
              <a:rPr lang="en-US" altLang="zh-CN">
                <a:sym typeface="+mn-ea"/>
              </a:rPr>
              <a:t>R</a:t>
            </a:r>
            <a:r>
              <a:rPr lang="en-US" altLang="zh-CN" baseline="30000">
                <a:sym typeface="+mn-ea"/>
              </a:rPr>
              <a:t>2</a:t>
            </a:r>
            <a:r>
              <a:rPr lang="zh-CN" altLang="en-US">
                <a:sym typeface="+mn-ea"/>
              </a:rPr>
              <a:t>单调增加。</a:t>
            </a:r>
            <a:endParaRPr lang="zh-CN" altLang="en-US">
              <a:solidFill>
                <a:srgbClr val="FF0000"/>
              </a:solidFill>
            </a:endParaRPr>
          </a:p>
          <a:p>
            <a:endParaRPr lang="zh-CN" altLang="en-US">
              <a:solidFill>
                <a:srgbClr val="FF0000"/>
              </a:solidFill>
            </a:endParaRPr>
          </a:p>
        </p:txBody>
      </p:sp>
    </p:spTree>
    <p:extLst>
      <p:ext uri="{BB962C8B-B14F-4D97-AF65-F5344CB8AC3E}">
        <p14:creationId xmlns:p14="http://schemas.microsoft.com/office/powerpoint/2010/main" val="690617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084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6954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0745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基于以上原因，逐步选择的优点限制了搜索空间从而可以提高运算效率。</a:t>
            </a:r>
          </a:p>
        </p:txBody>
      </p:sp>
    </p:spTree>
    <p:extLst>
      <p:ext uri="{BB962C8B-B14F-4D97-AF65-F5344CB8AC3E}">
        <p14:creationId xmlns:p14="http://schemas.microsoft.com/office/powerpoint/2010/main" val="49884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文本框 1"/>
          <p:cNvSpPr txBox="1"/>
          <p:nvPr userDrawn="1"/>
        </p:nvSpPr>
        <p:spPr>
          <a:xfrm>
            <a:off x="11134019" y="5845030"/>
            <a:ext cx="955427" cy="407932"/>
          </a:xfrm>
          <a:prstGeom prst="rect">
            <a:avLst/>
          </a:prstGeom>
          <a:noFill/>
        </p:spPr>
        <p:txBody>
          <a:bodyPr wrap="square" rtlCol="0">
            <a:spAutoFit/>
          </a:bodyPr>
          <a:lstStyle/>
          <a:p>
            <a:pPr algn="l"/>
            <a:fld id="{27110B32-E406-4E4E-95D7-5073F70C3E23}" type="slidenum">
              <a:rPr lang="zh-CN" altLang="en-US" sz="2050" smtClean="0">
                <a:solidFill>
                  <a:srgbClr val="004098"/>
                </a:solidFill>
              </a:rPr>
              <a:t>‹#›</a:t>
            </a:fld>
            <a:endParaRPr lang="zh-CN" altLang="en-US" sz="2050" dirty="0">
              <a:solidFill>
                <a:srgbClr val="00409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3.emf"/><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tags" Target="../tags/tag43.xml"/><Relationship Id="rId7" Type="http://schemas.openxmlformats.org/officeDocument/2006/relationships/oleObject" Target="../embeddings/oleObject5.bin"/><Relationship Id="rId2" Type="http://schemas.openxmlformats.org/officeDocument/2006/relationships/tags" Target="../tags/tag42.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tags" Target="../tags/tag45.xml"/><Relationship Id="rId7" Type="http://schemas.openxmlformats.org/officeDocument/2006/relationships/oleObject" Target="../embeddings/oleObject7.bin"/><Relationship Id="rId2" Type="http://schemas.openxmlformats.org/officeDocument/2006/relationships/tags" Target="../tags/tag44.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tags" Target="../tags/tag47.xml"/><Relationship Id="rId7" Type="http://schemas.openxmlformats.org/officeDocument/2006/relationships/oleObject" Target="../embeddings/oleObject9.bin"/><Relationship Id="rId2" Type="http://schemas.openxmlformats.org/officeDocument/2006/relationships/tags" Target="../tags/tag46.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8.bin"/><Relationship Id="rId10" Type="http://schemas.openxmlformats.org/officeDocument/2006/relationships/image" Target="../media/image35.wmf"/><Relationship Id="rId4" Type="http://schemas.openxmlformats.org/officeDocument/2006/relationships/slideLayout" Target="../slideLayouts/slideLayout2.xml"/><Relationship Id="rId9"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tags" Target="../tags/tag49.xml"/><Relationship Id="rId7" Type="http://schemas.openxmlformats.org/officeDocument/2006/relationships/oleObject" Target="../embeddings/oleObject11.bin"/><Relationship Id="rId2" Type="http://schemas.openxmlformats.org/officeDocument/2006/relationships/tags" Target="../tags/tag48.xml"/><Relationship Id="rId1" Type="http://schemas.openxmlformats.org/officeDocument/2006/relationships/vmlDrawing" Target="../drawings/vmlDrawing6.v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7.vml"/><Relationship Id="rId6" Type="http://schemas.openxmlformats.org/officeDocument/2006/relationships/image" Target="../media/image39.wmf"/><Relationship Id="rId5" Type="http://schemas.openxmlformats.org/officeDocument/2006/relationships/oleObject" Target="../embeddings/oleObject12.bin"/><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47.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oleObject" Target="../embeddings/oleObject2.bin"/><Relationship Id="rId3" Type="http://schemas.openxmlformats.org/officeDocument/2006/relationships/tags" Target="../tags/tag6.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3.wmf"/><Relationship Id="rId2" Type="http://schemas.openxmlformats.org/officeDocument/2006/relationships/tags" Target="../tags/tag5.xml"/><Relationship Id="rId16"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notesSlide" Target="../notesSlides/notesSlide1.xm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4.wmf"/><Relationship Id="rId4" Type="http://schemas.openxmlformats.org/officeDocument/2006/relationships/slideLayout" Target="../slideLayouts/slideLayout1.xml"/><Relationship Id="rId9" Type="http://schemas.openxmlformats.org/officeDocument/2006/relationships/image" Target="../media/image7.png"/><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5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81.xml"/><Relationship Id="rId7" Type="http://schemas.openxmlformats.org/officeDocument/2006/relationships/image" Target="../media/image4.wmf"/><Relationship Id="rId2" Type="http://schemas.openxmlformats.org/officeDocument/2006/relationships/tags" Target="../tags/tag80.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71.png"/><Relationship Id="rId4" Type="http://schemas.openxmlformats.org/officeDocument/2006/relationships/slideLayout" Target="../slideLayouts/slideLayout2.xml"/><Relationship Id="rId9" Type="http://schemas.openxmlformats.org/officeDocument/2006/relationships/image" Target="../media/image70.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69.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85.xml"/><Relationship Id="rId7" Type="http://schemas.openxmlformats.org/officeDocument/2006/relationships/image" Target="../media/image73.wmf"/><Relationship Id="rId12" Type="http://schemas.openxmlformats.org/officeDocument/2006/relationships/image" Target="../media/image75.wmf"/><Relationship Id="rId2" Type="http://schemas.openxmlformats.org/officeDocument/2006/relationships/tags" Target="../tags/tag84.xml"/><Relationship Id="rId1" Type="http://schemas.openxmlformats.org/officeDocument/2006/relationships/vmlDrawing" Target="../drawings/vmlDrawing9.vml"/><Relationship Id="rId6" Type="http://schemas.openxmlformats.org/officeDocument/2006/relationships/oleObject" Target="../embeddings/oleObject15.bin"/><Relationship Id="rId11" Type="http://schemas.openxmlformats.org/officeDocument/2006/relationships/oleObject" Target="../embeddings/oleObject17.bin"/><Relationship Id="rId5" Type="http://schemas.openxmlformats.org/officeDocument/2006/relationships/image" Target="../media/image76.png"/><Relationship Id="rId10" Type="http://schemas.openxmlformats.org/officeDocument/2006/relationships/image" Target="../media/image74.wmf"/><Relationship Id="rId4" Type="http://schemas.openxmlformats.org/officeDocument/2006/relationships/slideLayout" Target="../slideLayouts/slideLayout2.xml"/><Relationship Id="rId9"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73.wmf"/><Relationship Id="rId2" Type="http://schemas.openxmlformats.org/officeDocument/2006/relationships/tags" Target="../tags/tag86.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image" Target="../media/image6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8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84.png"/><Relationship Id="rId2" Type="http://schemas.openxmlformats.org/officeDocument/2006/relationships/tags" Target="../tags/tag92.xml"/><Relationship Id="rId1" Type="http://schemas.openxmlformats.org/officeDocument/2006/relationships/vmlDrawing" Target="../drawings/vmlDrawing11.vml"/><Relationship Id="rId6" Type="http://schemas.openxmlformats.org/officeDocument/2006/relationships/image" Target="../media/image83.w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24.bin"/><Relationship Id="rId3" Type="http://schemas.openxmlformats.org/officeDocument/2006/relationships/tags" Target="../tags/tag99.xml"/><Relationship Id="rId7" Type="http://schemas.openxmlformats.org/officeDocument/2006/relationships/oleObject" Target="../embeddings/oleObject21.bin"/><Relationship Id="rId12" Type="http://schemas.openxmlformats.org/officeDocument/2006/relationships/image" Target="../media/image90.wmf"/><Relationship Id="rId2" Type="http://schemas.openxmlformats.org/officeDocument/2006/relationships/tags" Target="../tags/tag98.xml"/><Relationship Id="rId1" Type="http://schemas.openxmlformats.org/officeDocument/2006/relationships/vmlDrawing" Target="../drawings/vmlDrawing12.vml"/><Relationship Id="rId6" Type="http://schemas.openxmlformats.org/officeDocument/2006/relationships/image" Target="../media/image87.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89.wmf"/><Relationship Id="rId4" Type="http://schemas.openxmlformats.org/officeDocument/2006/relationships/slideLayout" Target="../slideLayouts/slideLayout2.xml"/><Relationship Id="rId9" Type="http://schemas.openxmlformats.org/officeDocument/2006/relationships/oleObject" Target="../embeddings/oleObject22.bin"/><Relationship Id="rId14" Type="http://schemas.openxmlformats.org/officeDocument/2006/relationships/image" Target="../media/image91.wmf"/></Relationships>
</file>

<file path=ppt/slides/_rels/slide49.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90.wmf"/><Relationship Id="rId2" Type="http://schemas.openxmlformats.org/officeDocument/2006/relationships/tags" Target="../tags/tag100.xml"/><Relationship Id="rId1" Type="http://schemas.openxmlformats.org/officeDocument/2006/relationships/vmlDrawing" Target="../drawings/vmlDrawing13.vml"/><Relationship Id="rId6" Type="http://schemas.openxmlformats.org/officeDocument/2006/relationships/oleObject" Target="../embeddings/oleObject25.bin"/><Relationship Id="rId5" Type="http://schemas.openxmlformats.org/officeDocument/2006/relationships/image" Target="../media/image92.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31.png"/><Relationship Id="rId5" Type="http://schemas.openxmlformats.org/officeDocument/2006/relationships/image" Target="../media/image98.png"/><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8.png"/><Relationship Id="rId3" Type="http://schemas.openxmlformats.org/officeDocument/2006/relationships/tags" Target="../tags/tag125.xml"/><Relationship Id="rId7" Type="http://schemas.openxmlformats.org/officeDocument/2006/relationships/image" Target="../media/image114.png"/><Relationship Id="rId12" Type="http://schemas.openxmlformats.org/officeDocument/2006/relationships/image" Target="../media/image110.wmf"/><Relationship Id="rId2" Type="http://schemas.openxmlformats.org/officeDocument/2006/relationships/tags" Target="../tags/tag124.xml"/><Relationship Id="rId1" Type="http://schemas.openxmlformats.org/officeDocument/2006/relationships/vmlDrawing" Target="../drawings/vmlDrawing14.vml"/><Relationship Id="rId6" Type="http://schemas.openxmlformats.org/officeDocument/2006/relationships/image" Target="../media/image112.png"/><Relationship Id="rId11" Type="http://schemas.openxmlformats.org/officeDocument/2006/relationships/oleObject" Target="../embeddings/oleObject26.bin"/><Relationship Id="rId5" Type="http://schemas.openxmlformats.org/officeDocument/2006/relationships/image" Target="../media/image111.png"/><Relationship Id="rId10" Type="http://schemas.openxmlformats.org/officeDocument/2006/relationships/image" Target="../media/image117.png"/><Relationship Id="rId4" Type="http://schemas.openxmlformats.org/officeDocument/2006/relationships/slideLayout" Target="../slideLayouts/slideLayout2.xml"/><Relationship Id="rId9" Type="http://schemas.openxmlformats.org/officeDocument/2006/relationships/image" Target="../media/image116.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127.xml"/><Relationship Id="rId7" Type="http://schemas.openxmlformats.org/officeDocument/2006/relationships/oleObject" Target="../embeddings/oleObject28.bin"/><Relationship Id="rId2" Type="http://schemas.openxmlformats.org/officeDocument/2006/relationships/tags" Target="../tags/tag126.xml"/><Relationship Id="rId1" Type="http://schemas.openxmlformats.org/officeDocument/2006/relationships/vmlDrawing" Target="../drawings/vmlDrawing15.vml"/><Relationship Id="rId6" Type="http://schemas.openxmlformats.org/officeDocument/2006/relationships/image" Target="../media/image119.wmf"/><Relationship Id="rId5" Type="http://schemas.openxmlformats.org/officeDocument/2006/relationships/oleObject" Target="../embeddings/oleObject27.bin"/><Relationship Id="rId4" Type="http://schemas.openxmlformats.org/officeDocument/2006/relationships/slideLayout" Target="../slideLayouts/slideLayout2.xml"/><Relationship Id="rId9" Type="http://schemas.openxmlformats.org/officeDocument/2006/relationships/image" Target="../media/image120.wmf"/></Relationships>
</file>

<file path=ppt/slides/_rels/slide63.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oleObject" Target="../embeddings/oleObject31.bin"/><Relationship Id="rId3" Type="http://schemas.openxmlformats.org/officeDocument/2006/relationships/tags" Target="../tags/tag129.xml"/><Relationship Id="rId7" Type="http://schemas.openxmlformats.org/officeDocument/2006/relationships/customXml" Target="../ink/ink2.xml"/><Relationship Id="rId12" Type="http://schemas.openxmlformats.org/officeDocument/2006/relationships/image" Target="../media/image121.wmf"/><Relationship Id="rId2" Type="http://schemas.openxmlformats.org/officeDocument/2006/relationships/tags" Target="../tags/tag128.xml"/><Relationship Id="rId1" Type="http://schemas.openxmlformats.org/officeDocument/2006/relationships/vmlDrawing" Target="../drawings/vmlDrawing16.vml"/><Relationship Id="rId6" Type="http://schemas.openxmlformats.org/officeDocument/2006/relationships/image" Target="../media/image123.jpeg"/><Relationship Id="rId11" Type="http://schemas.openxmlformats.org/officeDocument/2006/relationships/oleObject" Target="../embeddings/oleObject30.bin"/><Relationship Id="rId5" Type="http://schemas.openxmlformats.org/officeDocument/2006/relationships/slideLayout" Target="../slideLayouts/slideLayout2.xml"/><Relationship Id="rId10" Type="http://schemas.openxmlformats.org/officeDocument/2006/relationships/image" Target="file:///C:\Users\&#26792;&#21367;&#20799;\AppData\Local\Temp\wps\INetCache\05113d22409e2293dee368a2cdbe407d" TargetMode="External"/><Relationship Id="rId4" Type="http://schemas.openxmlformats.org/officeDocument/2006/relationships/tags" Target="../tags/tag130.xml"/><Relationship Id="rId9" Type="http://schemas.openxmlformats.org/officeDocument/2006/relationships/image" Target="NULL"/><Relationship Id="rId14" Type="http://schemas.openxmlformats.org/officeDocument/2006/relationships/image" Target="../media/image122.wmf"/></Relationships>
</file>

<file path=ppt/slides/_rels/slide6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133.xml"/><Relationship Id="rId7" Type="http://schemas.openxmlformats.org/officeDocument/2006/relationships/image" Target="../media/image124.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Layout" Target="../slideLayouts/slideLayout2.xml"/><Relationship Id="rId5" Type="http://schemas.openxmlformats.org/officeDocument/2006/relationships/tags" Target="../tags/tag135.xml"/><Relationship Id="rId4" Type="http://schemas.openxmlformats.org/officeDocument/2006/relationships/tags" Target="../tags/tag13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127.png"/><Relationship Id="rId4"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128.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4" Type="http://schemas.openxmlformats.org/officeDocument/2006/relationships/image" Target="../media/image129.webp"/></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77.png"/><Relationship Id="rId5" Type="http://schemas.openxmlformats.org/officeDocument/2006/relationships/customXml" Target="../ink/ink3.xml"/><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134.pn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136.png"/><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77.png"/><Relationship Id="rId5" Type="http://schemas.openxmlformats.org/officeDocument/2006/relationships/customXml" Target="../ink/ink4.xml"/><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11.png"/><Relationship Id="rId5" Type="http://schemas.openxmlformats.org/officeDocument/2006/relationships/image" Target="../media/image177.png"/><Relationship Id="rId4" Type="http://schemas.openxmlformats.org/officeDocument/2006/relationships/customXml" Target="../ink/ink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image" Target="../media/image140.png"/><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41.png"/><Relationship Id="rId5" Type="http://schemas.openxmlformats.org/officeDocument/2006/relationships/image" Target="../media/image188.png"/><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image" Target="../media/image14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image" Target="../media/image143.webp"/></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6.xml"/><Relationship Id="rId7" Type="http://schemas.openxmlformats.org/officeDocument/2006/relationships/image" Target="../media/image14.wmf"/><Relationship Id="rId2" Type="http://schemas.openxmlformats.org/officeDocument/2006/relationships/tags" Target="../tags/tag1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1578610" y="2296795"/>
            <a:ext cx="9014460" cy="1620520"/>
          </a:xfrm>
          <a:noFill/>
        </p:spPr>
        <p:txBody>
          <a:bodyPr>
            <a:normAutofit fontScale="90000"/>
          </a:bodyPr>
          <a:lstStyle/>
          <a:p>
            <a:pPr algn="ctr">
              <a:lnSpc>
                <a:spcPct val="80000"/>
              </a:lnSpc>
            </a:pPr>
            <a:r>
              <a:rPr lang="zh-CN" altLang="en-US" sz="7200">
                <a:solidFill>
                  <a:schemeClr val="tx1"/>
                </a:solidFill>
                <a:latin typeface="华文行楷" panose="02010800040101010101" charset="-122"/>
                <a:ea typeface="华文行楷" panose="02010800040101010101" charset="-122"/>
                <a:cs typeface="华文行楷" panose="02010800040101010101" charset="-122"/>
              </a:rPr>
              <a:t>线性模型选择与正则化</a:t>
            </a:r>
          </a:p>
        </p:txBody>
      </p:sp>
      <p:sp>
        <p:nvSpPr>
          <p:cNvPr id="5" name="文本框 4"/>
          <p:cNvSpPr txBox="1"/>
          <p:nvPr/>
        </p:nvSpPr>
        <p:spPr>
          <a:xfrm>
            <a:off x="2654300" y="3917315"/>
            <a:ext cx="6884035" cy="521970"/>
          </a:xfrm>
          <a:prstGeom prst="rect">
            <a:avLst/>
          </a:prstGeom>
          <a:noFill/>
        </p:spPr>
        <p:txBody>
          <a:bodyPr wrap="square" rtlCol="0" anchor="t">
            <a:spAutoFit/>
          </a:bodyPr>
          <a:lstStyle/>
          <a:p>
            <a:r>
              <a:rPr lang="zh-CN" altLang="en-US" sz="2800" b="1">
                <a:latin typeface="Times New Roman" panose="02020603050405020304" charset="0"/>
                <a:cs typeface="Times New Roman" panose="02020603050405020304" charset="0"/>
              </a:rPr>
              <a:t>Linear Model Selection and Regularization</a:t>
            </a:r>
          </a:p>
        </p:txBody>
      </p:sp>
      <p:sp>
        <p:nvSpPr>
          <p:cNvPr id="2" name="文本框 1"/>
          <p:cNvSpPr txBox="1"/>
          <p:nvPr/>
        </p:nvSpPr>
        <p:spPr>
          <a:xfrm>
            <a:off x="1605280" y="1628140"/>
            <a:ext cx="1543050" cy="583565"/>
          </a:xfrm>
          <a:prstGeom prst="rect">
            <a:avLst/>
          </a:prstGeom>
          <a:noFill/>
        </p:spPr>
        <p:txBody>
          <a:bodyPr wrap="square" rtlCol="0">
            <a:spAutoFit/>
          </a:bodyPr>
          <a:lstStyle/>
          <a:p>
            <a:r>
              <a:rPr lang="zh-CN" altLang="en-US" sz="3200">
                <a:latin typeface="微软雅黑" panose="020B0503020204020204" charset="-122"/>
                <a:ea typeface="微软雅黑" panose="020B0503020204020204" charset="-122"/>
                <a:cs typeface="微软雅黑" panose="020B0503020204020204" charset="-122"/>
              </a:rPr>
              <a:t>第</a:t>
            </a:r>
            <a:r>
              <a:rPr lang="en-US" altLang="zh-CN" sz="3200">
                <a:latin typeface="微软雅黑" panose="020B0503020204020204" charset="-122"/>
                <a:ea typeface="微软雅黑" panose="020B0503020204020204" charset="-122"/>
                <a:cs typeface="微软雅黑" panose="020B0503020204020204" charset="-122"/>
              </a:rPr>
              <a:t>6</a:t>
            </a:r>
            <a:r>
              <a:rPr lang="zh-CN" altLang="en-US" sz="3200">
                <a:latin typeface="微软雅黑" panose="020B0503020204020204" charset="-122"/>
                <a:ea typeface="微软雅黑" panose="020B0503020204020204" charset="-122"/>
                <a:cs typeface="微软雅黑" panose="020B0503020204020204" charset="-122"/>
              </a:rPr>
              <a:t>章</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pic>
        <p:nvPicPr>
          <p:cNvPr id="2" name="图片 1"/>
          <p:cNvPicPr>
            <a:picLocks noChangeAspect="1"/>
          </p:cNvPicPr>
          <p:nvPr/>
        </p:nvPicPr>
        <p:blipFill>
          <a:blip r:embed="rId5"/>
          <a:srcRect r="1267"/>
          <a:stretch>
            <a:fillRect/>
          </a:stretch>
        </p:blipFill>
        <p:spPr>
          <a:xfrm>
            <a:off x="0" y="1528445"/>
            <a:ext cx="6985635" cy="3145155"/>
          </a:xfrm>
          <a:prstGeom prst="rect">
            <a:avLst/>
          </a:prstGeom>
        </p:spPr>
      </p:pic>
      <p:sp>
        <p:nvSpPr>
          <p:cNvPr id="3" name="文本框 2"/>
          <p:cNvSpPr txBox="1"/>
          <p:nvPr/>
        </p:nvSpPr>
        <p:spPr>
          <a:xfrm>
            <a:off x="241935" y="5040630"/>
            <a:ext cx="6743700" cy="337185"/>
          </a:xfrm>
          <a:prstGeom prst="rect">
            <a:avLst/>
          </a:prstGeom>
          <a:noFill/>
        </p:spPr>
        <p:txBody>
          <a:bodyPr wrap="square" rtlCol="0">
            <a:spAutoFit/>
          </a:bodyPr>
          <a:lstStyle/>
          <a:p>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1.1 </a:t>
            </a:r>
            <a:r>
              <a:rPr lang="zh-CN" altLang="en-US" sz="1600">
                <a:latin typeface="Times New Roman" panose="02020603050405020304" charset="0"/>
                <a:cs typeface="Times New Roman" panose="02020603050405020304" charset="0"/>
              </a:rPr>
              <a:t>展示</a:t>
            </a:r>
            <a:r>
              <a:rPr lang="en-US" altLang="zh-CN" sz="1600">
                <a:latin typeface="Times New Roman" panose="02020603050405020304" charset="0"/>
                <a:cs typeface="Times New Roman" panose="02020603050405020304" charset="0"/>
              </a:rPr>
              <a:t>Credit</a:t>
            </a:r>
            <a:r>
              <a:rPr lang="zh-CN" altLang="en-US" sz="1600">
                <a:latin typeface="Times New Roman" panose="02020603050405020304" charset="0"/>
                <a:cs typeface="Times New Roman" panose="02020603050405020304" charset="0"/>
              </a:rPr>
              <a:t>数据集</a:t>
            </a:r>
            <a:r>
              <a:rPr lang="en-US" altLang="zh-CN" sz="1600">
                <a:latin typeface="Times New Roman" panose="02020603050405020304" charset="0"/>
                <a:cs typeface="Times New Roman" panose="02020603050405020304" charset="0"/>
              </a:rPr>
              <a:t>10</a:t>
            </a:r>
            <a:r>
              <a:rPr lang="zh-CN" altLang="en-US" sz="1600">
                <a:latin typeface="Times New Roman" panose="02020603050405020304" charset="0"/>
                <a:cs typeface="Times New Roman" panose="02020603050405020304" charset="0"/>
              </a:rPr>
              <a:t>个预测变量所有可能子集构成的模型的</a:t>
            </a:r>
            <a:r>
              <a:rPr lang="en-US" altLang="zh-CN" sz="1600">
                <a:latin typeface="Times New Roman" panose="02020603050405020304" charset="0"/>
                <a:cs typeface="Times New Roman" panose="02020603050405020304" charset="0"/>
              </a:rPr>
              <a:t>RSS </a:t>
            </a:r>
            <a:r>
              <a:rPr lang="zh-CN" altLang="en-US" sz="1600">
                <a:latin typeface="Times New Roman" panose="02020603050405020304" charset="0"/>
                <a:cs typeface="Times New Roman" panose="02020603050405020304" charset="0"/>
              </a:rPr>
              <a:t>及</a:t>
            </a:r>
            <a:r>
              <a:rPr lang="en-US" altLang="zh-CN" sz="1600">
                <a:latin typeface="Times New Roman" panose="02020603050405020304" charset="0"/>
                <a:cs typeface="Times New Roman" panose="02020603050405020304" charset="0"/>
              </a:rPr>
              <a:t>R</a:t>
            </a:r>
            <a:r>
              <a:rPr lang="en-US" altLang="zh-CN" sz="1600" baseline="30000">
                <a:latin typeface="Times New Roman" panose="02020603050405020304" charset="0"/>
                <a:cs typeface="Times New Roman" panose="02020603050405020304" charset="0"/>
              </a:rPr>
              <a:t>2</a:t>
            </a:r>
          </a:p>
        </p:txBody>
      </p:sp>
      <p:sp>
        <p:nvSpPr>
          <p:cNvPr id="4" name="文本框 3"/>
          <p:cNvSpPr txBox="1"/>
          <p:nvPr/>
        </p:nvSpPr>
        <p:spPr>
          <a:xfrm>
            <a:off x="167640" y="5593080"/>
            <a:ext cx="3703955" cy="43561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400">
                <a:latin typeface="Times New Roman" panose="02020603050405020304" charset="0"/>
                <a:cs typeface="Times New Roman" panose="02020603050405020304" charset="0"/>
              </a:rPr>
              <a:t>折线为最优模型的</a:t>
            </a:r>
            <a:r>
              <a:rPr lang="en-US" altLang="zh-CN" sz="1400">
                <a:latin typeface="Times New Roman" panose="02020603050405020304" charset="0"/>
                <a:cs typeface="Times New Roman" panose="02020603050405020304" charset="0"/>
              </a:rPr>
              <a:t>RSS</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R</a:t>
            </a:r>
            <a:r>
              <a:rPr lang="en-US" altLang="zh-CN" sz="1400" baseline="30000">
                <a:latin typeface="Times New Roman" panose="02020603050405020304" charset="0"/>
                <a:cs typeface="Times New Roman" panose="02020603050405020304" charset="0"/>
              </a:rPr>
              <a:t>2</a:t>
            </a:r>
            <a:r>
              <a:rPr lang="zh-CN" altLang="en-US" sz="1400">
                <a:latin typeface="Times New Roman" panose="02020603050405020304" charset="0"/>
                <a:cs typeface="Times New Roman" panose="02020603050405020304" charset="0"/>
              </a:rPr>
              <a:t>值轨迹。</a:t>
            </a:r>
            <a:endParaRPr lang="zh-CN" altLang="en-US" sz="1400">
              <a:latin typeface="Times New Roman" panose="02020603050405020304" charset="0"/>
              <a:cs typeface="Times New Roman" panose="02020603050405020304" charset="0"/>
              <a:sym typeface="+mn-ea"/>
            </a:endParaRPr>
          </a:p>
        </p:txBody>
      </p:sp>
      <p:sp>
        <p:nvSpPr>
          <p:cNvPr id="11" name="文本框 10"/>
          <p:cNvSpPr txBox="1"/>
          <p:nvPr/>
        </p:nvSpPr>
        <p:spPr>
          <a:xfrm>
            <a:off x="7190105" y="1316990"/>
            <a:ext cx="4745355" cy="3967480"/>
          </a:xfrm>
          <a:prstGeom prst="rect">
            <a:avLst/>
          </a:prstGeom>
          <a:noFill/>
        </p:spPr>
        <p:txBody>
          <a:bodyPr wrap="square" rtlCol="0">
            <a:spAutoFit/>
          </a:bodyPr>
          <a:lstStyle/>
          <a:p>
            <a:pPr algn="l">
              <a:lnSpc>
                <a:spcPct val="280000"/>
              </a:lnSpc>
            </a:pPr>
            <a:r>
              <a:rPr lang="en-US" altLang="zh-CN">
                <a:latin typeface="Times New Roman" panose="02020603050405020304" charset="0"/>
                <a:ea typeface="宋体" panose="02010600030101010101" pitchFamily="2" charset="-122"/>
                <a:cs typeface="Times New Roman" panose="02020603050405020304" charset="0"/>
                <a:sym typeface="+mn-ea"/>
              </a:rPr>
              <a:t>         </a:t>
            </a:r>
            <a:r>
              <a:rPr lang="zh-CN" altLang="en-US">
                <a:latin typeface="Times New Roman" panose="02020603050405020304" charset="0"/>
                <a:ea typeface="宋体" panose="02010600030101010101" pitchFamily="2" charset="-122"/>
                <a:cs typeface="Times New Roman" panose="02020603050405020304" charset="0"/>
                <a:sym typeface="+mn-ea"/>
              </a:rPr>
              <a:t>低 RSS 及高 R</a:t>
            </a:r>
            <a:r>
              <a:rPr lang="en-US" altLang="zh-CN" baseline="30000">
                <a:latin typeface="Times New Roman" panose="02020603050405020304" charset="0"/>
                <a:ea typeface="宋体" panose="02010600030101010101" pitchFamily="2" charset="-122"/>
                <a:cs typeface="Times New Roman" panose="02020603050405020304" charset="0"/>
                <a:sym typeface="+mn-ea"/>
              </a:rPr>
              <a:t>2</a:t>
            </a:r>
            <a:r>
              <a:rPr lang="zh-CN" altLang="en-US">
                <a:latin typeface="Times New Roman" panose="02020603050405020304" charset="0"/>
                <a:ea typeface="宋体" panose="02010600030101010101" pitchFamily="2" charset="-122"/>
                <a:cs typeface="Times New Roman" panose="02020603050405020304" charset="0"/>
                <a:sym typeface="+mn-ea"/>
              </a:rPr>
              <a:t>表明模型的训练(</a:t>
            </a:r>
            <a:r>
              <a:rPr lang="en-US" altLang="zh-CN">
                <a:latin typeface="Times New Roman" panose="02020603050405020304" charset="0"/>
                <a:ea typeface="宋体" panose="02010600030101010101" pitchFamily="2" charset="-122"/>
                <a:cs typeface="Times New Roman" panose="02020603050405020304" charset="0"/>
                <a:sym typeface="+mn-ea"/>
              </a:rPr>
              <a:t>tra</a:t>
            </a:r>
            <a:r>
              <a:rPr lang="zh-CN" altLang="en-US">
                <a:latin typeface="Times New Roman" panose="02020603050405020304" charset="0"/>
                <a:ea typeface="宋体" panose="02010600030101010101" pitchFamily="2" charset="-122"/>
                <a:cs typeface="Times New Roman" panose="02020603050405020304" charset="0"/>
                <a:sym typeface="+mn-ea"/>
              </a:rPr>
              <a:t>ning) 误差低，而目标是选择一个测试( test) 误差低的模型，因此需使用如下方法：</a:t>
            </a:r>
            <a:endParaRPr lang="zh-CN" altLang="en-US">
              <a:latin typeface="Times New Roman" panose="02020603050405020304" charset="0"/>
              <a:ea typeface="宋体" panose="02010600030101010101" pitchFamily="2" charset="-122"/>
              <a:cs typeface="Times New Roman" panose="02020603050405020304" charset="0"/>
            </a:endParaRPr>
          </a:p>
          <a:p>
            <a:pPr marL="285750" indent="-285750" algn="l">
              <a:lnSpc>
                <a:spcPct val="280000"/>
              </a:lnSpc>
              <a:buFont typeface="Arial" panose="020B0604020202020204" pitchFamily="34" charset="0"/>
              <a:buChar char="•"/>
            </a:pP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使用交叉验证预测误差、</a:t>
            </a:r>
            <a:r>
              <a:rPr lang="en-US" altLang="zh-CN">
                <a:solidFill>
                  <a:srgbClr val="FF0000"/>
                </a:solidFill>
                <a:latin typeface="Times New Roman" panose="02020603050405020304" charset="0"/>
                <a:ea typeface="宋体" panose="02010600030101010101" pitchFamily="2" charset="-122"/>
                <a:cs typeface="Times New Roman" panose="02020603050405020304" charset="0"/>
                <a:sym typeface="+mn-ea"/>
              </a:rPr>
              <a:t>C</a:t>
            </a:r>
            <a:r>
              <a:rPr lang="en-US" altLang="zh-CN" baseline="-25000">
                <a:solidFill>
                  <a:srgbClr val="FF0000"/>
                </a:solidFill>
                <a:latin typeface="Times New Roman" panose="02020603050405020304" charset="0"/>
                <a:ea typeface="宋体" panose="02010600030101010101" pitchFamily="2" charset="-122"/>
                <a:cs typeface="Times New Roman" panose="02020603050405020304" charset="0"/>
                <a:sym typeface="+mn-ea"/>
              </a:rPr>
              <a:t>P</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a:t>
            </a:r>
            <a:r>
              <a:rPr lang="en-US" altLang="zh-CN">
                <a:solidFill>
                  <a:srgbClr val="FF0000"/>
                </a:solidFill>
                <a:latin typeface="Times New Roman" panose="02020603050405020304" charset="0"/>
                <a:ea typeface="宋体" panose="02010600030101010101" pitchFamily="2" charset="-122"/>
                <a:cs typeface="Times New Roman" panose="02020603050405020304" charset="0"/>
                <a:sym typeface="+mn-ea"/>
              </a:rPr>
              <a:t>BIC</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a:t>
            </a:r>
            <a:endParaRPr lang="en-US" altLang="zh-CN">
              <a:solidFill>
                <a:srgbClr val="FF0000"/>
              </a:solidFill>
              <a:latin typeface="Times New Roman" panose="02020603050405020304" charset="0"/>
              <a:ea typeface="宋体" panose="02010600030101010101" pitchFamily="2" charset="-122"/>
              <a:cs typeface="Times New Roman" panose="02020603050405020304" charset="0"/>
            </a:endParaRPr>
          </a:p>
          <a:p>
            <a:pPr marL="285750" indent="-285750" algn="l">
              <a:lnSpc>
                <a:spcPct val="280000"/>
              </a:lnSpc>
              <a:buFont typeface="Arial" panose="020B0604020202020204" pitchFamily="34" charset="0"/>
              <a:buChar char="•"/>
            </a:pP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调整</a:t>
            </a:r>
            <a:r>
              <a:rPr lang="en-US" altLang="zh-CN">
                <a:solidFill>
                  <a:srgbClr val="FF0000"/>
                </a:solidFill>
                <a:latin typeface="Times New Roman" panose="02020603050405020304" charset="0"/>
                <a:ea typeface="宋体" panose="02010600030101010101" pitchFamily="2" charset="-122"/>
                <a:cs typeface="Times New Roman" panose="02020603050405020304" charset="0"/>
                <a:sym typeface="+mn-ea"/>
              </a:rPr>
              <a:t>R</a:t>
            </a:r>
            <a:r>
              <a:rPr lang="en-US" altLang="zh-CN" baseline="30000">
                <a:solidFill>
                  <a:srgbClr val="FF0000"/>
                </a:solidFill>
                <a:latin typeface="Times New Roman" panose="02020603050405020304" charset="0"/>
                <a:ea typeface="宋体" panose="02010600030101010101" pitchFamily="2" charset="-122"/>
                <a:cs typeface="Times New Roman" panose="02020603050405020304" charset="0"/>
                <a:sym typeface="+mn-ea"/>
              </a:rPr>
              <a:t>2</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从M0, . . . ,Mp模型中进行选择。</a:t>
            </a:r>
            <a:endParaRPr lang="zh-CN" altLang="en-US">
              <a:solidFill>
                <a:srgbClr val="FF0000"/>
              </a:solidFill>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3762375" y="5593080"/>
            <a:ext cx="2957830" cy="435610"/>
          </a:xfrm>
          <a:prstGeom prst="rect">
            <a:avLst/>
          </a:prstGeom>
          <a:noFill/>
        </p:spPr>
        <p:txBody>
          <a:bodyPr wrap="none" rtlCol="0">
            <a:spAutoFit/>
          </a:bodyPr>
          <a:lstStyle/>
          <a:p>
            <a:pPr marL="285750" indent="-285750" algn="l">
              <a:lnSpc>
                <a:spcPct val="160000"/>
              </a:lnSpc>
              <a:buFont typeface="Arial" panose="020B0604020202020204" pitchFamily="34" charset="0"/>
              <a:buChar char="•"/>
            </a:pPr>
            <a:r>
              <a:rPr lang="zh-CN" altLang="en-US" sz="1400">
                <a:latin typeface="Times New Roman" panose="02020603050405020304" charset="0"/>
                <a:cs typeface="Times New Roman" panose="02020603050405020304" charset="0"/>
                <a:sym typeface="+mn-ea"/>
              </a:rPr>
              <a:t>散点图为其他非最优模型的情况</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10</a:t>
            </a:fld>
            <a:endParaRPr lang="zh-CN" altLang="en-US"/>
          </a:p>
        </p:txBody>
      </p:sp>
      <p:sp>
        <p:nvSpPr>
          <p:cNvPr id="7" name="同侧圆角矩形 6"/>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rcRect t="1040" b="47672"/>
          <a:stretch>
            <a:fillRect/>
          </a:stretch>
        </p:blipFill>
        <p:spPr>
          <a:xfrm>
            <a:off x="776605" y="2252980"/>
            <a:ext cx="8119745" cy="1936750"/>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11</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12" name="文本框 11"/>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sp>
        <p:nvSpPr>
          <p:cNvPr id="13" name="文本框 12"/>
          <p:cNvSpPr txBox="1"/>
          <p:nvPr/>
        </p:nvSpPr>
        <p:spPr>
          <a:xfrm>
            <a:off x="776605" y="1137920"/>
            <a:ext cx="10639425" cy="953135"/>
          </a:xfrm>
          <a:prstGeom prst="rect">
            <a:avLst/>
          </a:prstGeom>
          <a:no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这里使用</a:t>
            </a:r>
            <a:r>
              <a:rPr lang="en-US" altLang="zh-CN" sz="2000">
                <a:latin typeface="Times New Roman" panose="02020603050405020304" charset="0"/>
                <a:ea typeface="宋体" panose="02010600030101010101" pitchFamily="2" charset="-122"/>
                <a:cs typeface="Times New Roman" panose="02020603050405020304" charset="0"/>
              </a:rPr>
              <a:t>Hitters</a:t>
            </a:r>
            <a:r>
              <a:rPr lang="zh-CN" altLang="en-US" sz="2000">
                <a:latin typeface="Times New Roman" panose="02020603050405020304" charset="0"/>
                <a:ea typeface="宋体" panose="02010600030101010101" pitchFamily="2" charset="-122"/>
                <a:cs typeface="Times New Roman" panose="02020603050405020304" charset="0"/>
              </a:rPr>
              <a:t>（棒球）数据集实践最优子集选择方法。使用若干个与棒球运动员上一年比赛成绩相关的变量来预测该棒球运动员的</a:t>
            </a:r>
            <a:r>
              <a:rPr lang="en-US" altLang="zh-CN" sz="2000">
                <a:latin typeface="Times New Roman" panose="02020603050405020304" charset="0"/>
                <a:ea typeface="宋体" panose="02010600030101010101" pitchFamily="2" charset="-122"/>
                <a:cs typeface="Times New Roman" panose="02020603050405020304" charset="0"/>
              </a:rPr>
              <a:t>Salary</a:t>
            </a:r>
            <a:r>
              <a:rPr lang="zh-CN" altLang="en-US" sz="2000">
                <a:latin typeface="Times New Roman" panose="02020603050405020304" charset="0"/>
                <a:ea typeface="宋体" panose="02010600030101010101" pitchFamily="2" charset="-122"/>
                <a:cs typeface="Times New Roman" panose="02020603050405020304" charset="0"/>
              </a:rPr>
              <a:t>（薪水）。</a:t>
            </a:r>
          </a:p>
        </p:txBody>
      </p:sp>
      <p:grpSp>
        <p:nvGrpSpPr>
          <p:cNvPr id="6" name="组合 5"/>
          <p:cNvGrpSpPr/>
          <p:nvPr/>
        </p:nvGrpSpPr>
        <p:grpSpPr>
          <a:xfrm>
            <a:off x="217170" y="4495165"/>
            <a:ext cx="11819255" cy="1452245"/>
            <a:chOff x="342" y="7079"/>
            <a:chExt cx="15698" cy="1518"/>
          </a:xfrm>
        </p:grpSpPr>
        <p:pic>
          <p:nvPicPr>
            <p:cNvPr id="2" name="图片 1"/>
            <p:cNvPicPr>
              <a:picLocks noChangeAspect="1"/>
            </p:cNvPicPr>
            <p:nvPr/>
          </p:nvPicPr>
          <p:blipFill>
            <a:blip r:embed="rId6"/>
            <a:srcRect b="11675"/>
            <a:stretch>
              <a:fillRect/>
            </a:stretch>
          </p:blipFill>
          <p:spPr>
            <a:xfrm>
              <a:off x="342" y="7079"/>
              <a:ext cx="8172" cy="1513"/>
            </a:xfrm>
            <a:prstGeom prst="rect">
              <a:avLst/>
            </a:prstGeom>
          </p:spPr>
        </p:pic>
        <p:pic>
          <p:nvPicPr>
            <p:cNvPr id="4" name="图片 3"/>
            <p:cNvPicPr>
              <a:picLocks noChangeAspect="1"/>
            </p:cNvPicPr>
            <p:nvPr/>
          </p:nvPicPr>
          <p:blipFill>
            <a:blip r:embed="rId7"/>
            <a:srcRect l="439" b="-38"/>
            <a:stretch>
              <a:fillRect/>
            </a:stretch>
          </p:blipFill>
          <p:spPr>
            <a:xfrm>
              <a:off x="8514" y="7079"/>
              <a:ext cx="7526" cy="1518"/>
            </a:xfrm>
            <a:prstGeom prst="rect">
              <a:avLst/>
            </a:prstGeom>
          </p:spPr>
        </p:pic>
      </p:grpSp>
      <p:sp>
        <p:nvSpPr>
          <p:cNvPr id="7" name="矩形 6"/>
          <p:cNvSpPr/>
          <p:nvPr/>
        </p:nvSpPr>
        <p:spPr>
          <a:xfrm>
            <a:off x="10392410" y="4134485"/>
            <a:ext cx="994410" cy="2127885"/>
          </a:xfrm>
          <a:prstGeom prst="rect">
            <a:avLst/>
          </a:prstGeom>
          <a:solidFill>
            <a:srgbClr val="FFC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rcRect t="1040"/>
          <a:stretch>
            <a:fillRect/>
          </a:stretch>
        </p:blipFill>
        <p:spPr>
          <a:xfrm>
            <a:off x="818515" y="2371725"/>
            <a:ext cx="8119745" cy="3736975"/>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12" name="文本框 11"/>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sp>
        <p:nvSpPr>
          <p:cNvPr id="13" name="文本框 12"/>
          <p:cNvSpPr txBox="1"/>
          <p:nvPr/>
        </p:nvSpPr>
        <p:spPr>
          <a:xfrm>
            <a:off x="776605" y="1137920"/>
            <a:ext cx="10639425" cy="953135"/>
          </a:xfrm>
          <a:prstGeom prst="rect">
            <a:avLst/>
          </a:prstGeom>
          <a:no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这里使用</a:t>
            </a:r>
            <a:r>
              <a:rPr lang="en-US" altLang="zh-CN" sz="2000">
                <a:latin typeface="Times New Roman" panose="02020603050405020304" charset="0"/>
                <a:ea typeface="宋体" panose="02010600030101010101" pitchFamily="2" charset="-122"/>
                <a:cs typeface="Times New Roman" panose="02020603050405020304" charset="0"/>
              </a:rPr>
              <a:t>Hitters</a:t>
            </a:r>
            <a:r>
              <a:rPr lang="zh-CN" altLang="en-US" sz="2000">
                <a:latin typeface="Times New Roman" panose="02020603050405020304" charset="0"/>
                <a:ea typeface="宋体" panose="02010600030101010101" pitchFamily="2" charset="-122"/>
                <a:cs typeface="Times New Roman" panose="02020603050405020304" charset="0"/>
              </a:rPr>
              <a:t>（棒球）数据集实践最优子集选择方法。使用若干个与棒球运动员上一年比赛成绩相关的变量来预测该棒球运动员的</a:t>
            </a:r>
            <a:r>
              <a:rPr lang="en-US" altLang="zh-CN" sz="2000">
                <a:latin typeface="Times New Roman" panose="02020603050405020304" charset="0"/>
                <a:ea typeface="宋体" panose="02010600030101010101" pitchFamily="2" charset="-122"/>
                <a:cs typeface="Times New Roman" panose="02020603050405020304" charset="0"/>
              </a:rPr>
              <a:t>Salary</a:t>
            </a:r>
            <a:r>
              <a:rPr lang="zh-CN" altLang="en-US" sz="2000">
                <a:latin typeface="Times New Roman" panose="02020603050405020304" charset="0"/>
                <a:ea typeface="宋体" panose="02010600030101010101" pitchFamily="2" charset="-122"/>
                <a:cs typeface="Times New Roman" panose="02020603050405020304" charset="0"/>
              </a:rPr>
              <a:t>（薪水）。</a:t>
            </a:r>
          </a:p>
        </p:txBody>
      </p:sp>
      <p:sp>
        <p:nvSpPr>
          <p:cNvPr id="14" name="矩形 13"/>
          <p:cNvSpPr/>
          <p:nvPr/>
        </p:nvSpPr>
        <p:spPr>
          <a:xfrm>
            <a:off x="883285" y="4234180"/>
            <a:ext cx="3072130" cy="280670"/>
          </a:xfrm>
          <a:prstGeom prst="rect">
            <a:avLst/>
          </a:prstGeom>
          <a:solidFill>
            <a:srgbClr val="FFC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93570" y="4663440"/>
            <a:ext cx="2061845" cy="280670"/>
          </a:xfrm>
          <a:prstGeom prst="rect">
            <a:avLst/>
          </a:prstGeom>
          <a:solidFill>
            <a:srgbClr val="FFC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43855" y="4170045"/>
            <a:ext cx="5121275" cy="865505"/>
          </a:xfrm>
          <a:prstGeom prst="rect">
            <a:avLst/>
          </a:prstGeom>
          <a:solidFill>
            <a:schemeClr val="accent1">
              <a:lumMod val="75000"/>
              <a:alpha val="10000"/>
            </a:schemeClr>
          </a:solidFill>
        </p:spPr>
        <p:txBody>
          <a:bodyPr wrap="square" rtlCol="0">
            <a:spAutoFit/>
          </a:bodyPr>
          <a:lstStyle/>
          <a:p>
            <a:pPr>
              <a:lnSpc>
                <a:spcPct val="140000"/>
              </a:lnSpc>
            </a:pPr>
            <a:r>
              <a:rPr lang="en-US" altLang="zh-CN">
                <a:solidFill>
                  <a:srgbClr val="FF0000"/>
                </a:solidFill>
                <a:latin typeface="Times New Roman" panose="02020603050405020304" charset="0"/>
                <a:ea typeface="宋体" panose="02010600030101010101" pitchFamily="2" charset="-122"/>
                <a:cs typeface="Times New Roman" panose="02020603050405020304" charset="0"/>
              </a:rPr>
              <a:t>is.na()</a:t>
            </a:r>
            <a:r>
              <a:rPr lang="zh-CN" altLang="en-US">
                <a:solidFill>
                  <a:srgbClr val="FF0000"/>
                </a:solidFill>
                <a:latin typeface="Times New Roman" panose="02020603050405020304" charset="0"/>
                <a:ea typeface="宋体" panose="02010600030101010101" pitchFamily="2" charset="-122"/>
                <a:cs typeface="Times New Roman" panose="02020603050405020304" charset="0"/>
              </a:rPr>
              <a:t>函数</a:t>
            </a:r>
            <a:r>
              <a:rPr lang="zh-CN" altLang="en-US">
                <a:latin typeface="Times New Roman" panose="02020603050405020304" charset="0"/>
                <a:ea typeface="宋体" panose="02010600030101010101" pitchFamily="2" charset="-122"/>
                <a:cs typeface="Times New Roman" panose="02020603050405020304" charset="0"/>
              </a:rPr>
              <a:t>可用于识别有缺失值的观测。</a:t>
            </a:r>
          </a:p>
          <a:p>
            <a:pPr>
              <a:lnSpc>
                <a:spcPct val="140000"/>
              </a:lnSpc>
            </a:pPr>
            <a:r>
              <a:rPr lang="en-US" altLang="zh-CN">
                <a:solidFill>
                  <a:srgbClr val="FF0000"/>
                </a:solidFill>
                <a:latin typeface="Times New Roman" panose="02020603050405020304" charset="0"/>
                <a:ea typeface="宋体" panose="02010600030101010101" pitchFamily="2" charset="-122"/>
                <a:cs typeface="Times New Roman" panose="02020603050405020304" charset="0"/>
                <a:sym typeface="+mn-ea"/>
              </a:rPr>
              <a:t>sum()</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函数</a:t>
            </a:r>
            <a:r>
              <a:rPr lang="zh-CN" altLang="en-US">
                <a:latin typeface="Times New Roman" panose="02020603050405020304" charset="0"/>
                <a:ea typeface="宋体" panose="02010600030101010101" pitchFamily="2" charset="-122"/>
                <a:cs typeface="Times New Roman" panose="02020603050405020304" charset="0"/>
                <a:sym typeface="+mn-ea"/>
              </a:rPr>
              <a:t>可用于计算所有缺失值的个数。</a:t>
            </a:r>
            <a:endParaRPr lang="zh-CN" altLang="en-US">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rcRect t="427" r="3053" b="2726"/>
          <a:stretch>
            <a:fillRect/>
          </a:stretch>
        </p:blipFill>
        <p:spPr>
          <a:xfrm>
            <a:off x="167640" y="1382395"/>
            <a:ext cx="4330065" cy="4894580"/>
          </a:xfrm>
          <a:prstGeom prst="rect">
            <a:avLst/>
          </a:prstGeom>
        </p:spPr>
      </p:pic>
      <p:pic>
        <p:nvPicPr>
          <p:cNvPr id="3" name="图片 2"/>
          <p:cNvPicPr>
            <a:picLocks noChangeAspect="1"/>
          </p:cNvPicPr>
          <p:nvPr/>
        </p:nvPicPr>
        <p:blipFill>
          <a:blip r:embed="rId6"/>
          <a:stretch>
            <a:fillRect/>
          </a:stretch>
        </p:blipFill>
        <p:spPr>
          <a:xfrm>
            <a:off x="4610100" y="2478405"/>
            <a:ext cx="7066280" cy="3622675"/>
          </a:xfrm>
          <a:prstGeom prst="rect">
            <a:avLst/>
          </a:prstGeom>
        </p:spPr>
      </p:pic>
      <p:sp>
        <p:nvSpPr>
          <p:cNvPr id="4" name="文本框 3"/>
          <p:cNvSpPr txBox="1"/>
          <p:nvPr/>
        </p:nvSpPr>
        <p:spPr>
          <a:xfrm>
            <a:off x="4610100" y="961390"/>
            <a:ext cx="6976110" cy="1419860"/>
          </a:xfrm>
          <a:prstGeom prst="rect">
            <a:avLst/>
          </a:prstGeom>
          <a:solidFill>
            <a:schemeClr val="accent1">
              <a:lumMod val="60000"/>
              <a:lumOff val="40000"/>
              <a:alpha val="34000"/>
            </a:schemeClr>
          </a:solidFill>
        </p:spPr>
        <p:txBody>
          <a:bodyPr wrap="square" rtlCol="0">
            <a:spAutoFit/>
          </a:bodyPr>
          <a:lstStyle/>
          <a:p>
            <a:pPr marL="285750" indent="-285750">
              <a:lnSpc>
                <a:spcPct val="120000"/>
              </a:lnSpc>
              <a:buFont typeface="Arial" panose="020B0604020202020204" pitchFamily="34" charset="0"/>
              <a:buChar char="•"/>
            </a:pPr>
            <a:r>
              <a:rPr lang="en-US" altLang="zh-CN">
                <a:solidFill>
                  <a:srgbClr val="FF0000"/>
                </a:solidFill>
                <a:latin typeface="Times New Roman" panose="02020603050405020304" charset="0"/>
                <a:ea typeface="宋体" panose="02010600030101010101" pitchFamily="2" charset="-122"/>
                <a:cs typeface="Times New Roman" panose="02020603050405020304" charset="0"/>
              </a:rPr>
              <a:t>summary( ) </a:t>
            </a:r>
            <a:r>
              <a:rPr lang="zh-CN" altLang="en-US">
                <a:latin typeface="Times New Roman" panose="02020603050405020304" charset="0"/>
                <a:ea typeface="宋体" panose="02010600030101010101" pitchFamily="2" charset="-122"/>
                <a:cs typeface="Times New Roman" panose="02020603050405020304" charset="0"/>
              </a:rPr>
              <a:t>命令可以输出模型大小不同的情况下最优的预测变量子集</a:t>
            </a:r>
          </a:p>
          <a:p>
            <a:pPr marL="285750" indent="-285750">
              <a:lnSpc>
                <a:spcPct val="120000"/>
              </a:lnSpc>
              <a:buFont typeface="Arial" panose="020B0604020202020204" pitchFamily="34" charset="0"/>
              <a:buChar char="•"/>
            </a:pPr>
            <a:r>
              <a:rPr lang="en-US" altLang="zh-CN">
                <a:solidFill>
                  <a:srgbClr val="FF0000"/>
                </a:solidFill>
                <a:latin typeface="Times New Roman" panose="02020603050405020304" charset="0"/>
                <a:ea typeface="宋体" panose="02010600030101010101" pitchFamily="2" charset="-122"/>
                <a:cs typeface="Times New Roman" panose="02020603050405020304" charset="0"/>
              </a:rPr>
              <a:t>regsubest( ) </a:t>
            </a:r>
            <a:r>
              <a:rPr lang="zh-CN" altLang="en-US">
                <a:latin typeface="Times New Roman" panose="02020603050405020304" charset="0"/>
                <a:ea typeface="宋体" panose="02010600030101010101" pitchFamily="2" charset="-122"/>
                <a:cs typeface="Times New Roman" panose="02020603050405020304" charset="0"/>
              </a:rPr>
              <a:t>函数可通过建立一系列包含给定数目预测变量的最优模型，实现最优预测变量子集的筛选。</a:t>
            </a:r>
          </a:p>
        </p:txBody>
      </p:sp>
      <p:sp>
        <p:nvSpPr>
          <p:cNvPr id="5" name="文本框 4"/>
          <p:cNvSpPr txBox="1"/>
          <p:nvPr/>
        </p:nvSpPr>
        <p:spPr>
          <a:xfrm>
            <a:off x="4610100" y="6276975"/>
            <a:ext cx="5384165" cy="368300"/>
          </a:xfrm>
          <a:prstGeom prst="rect">
            <a:avLst/>
          </a:prstGeom>
          <a:solidFill>
            <a:schemeClr val="accent1">
              <a:lumMod val="60000"/>
              <a:lumOff val="40000"/>
              <a:alpha val="34000"/>
            </a:schemeClr>
          </a:solidFill>
        </p:spPr>
        <p:txBody>
          <a:bodyPr wrap="square" rtlCol="0">
            <a:spAutoFit/>
          </a:bodyPr>
          <a:lstStyle/>
          <a:p>
            <a:pPr algn="ctr"/>
            <a:r>
              <a:rPr lang="zh-CN" altLang="en-US">
                <a:latin typeface="宋体" panose="02010600030101010101" pitchFamily="2" charset="-122"/>
                <a:ea typeface="宋体" panose="02010600030101010101" pitchFamily="2" charset="-122"/>
              </a:rPr>
              <a:t>星号表示列对应的变量包含于行对应的模型当中。</a:t>
            </a:r>
          </a:p>
        </p:txBody>
      </p:sp>
      <p:sp>
        <p:nvSpPr>
          <p:cNvPr id="8" name="灯片编号占位符 7"/>
          <p:cNvSpPr>
            <a:spLocks noGrp="1"/>
          </p:cNvSpPr>
          <p:nvPr>
            <p:ph type="sldNum" sz="quarter" idx="12"/>
          </p:nvPr>
        </p:nvSpPr>
        <p:spPr/>
        <p:txBody>
          <a:bodyPr/>
          <a:lstStyle/>
          <a:p>
            <a:fld id="{565CE74E-AB26-4998-AD42-012C4C1AD076}" type="slidenum">
              <a:rPr lang="zh-CN" altLang="en-US" smtClean="0"/>
              <a:t>13</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12" name="文本框 11"/>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sp>
        <p:nvSpPr>
          <p:cNvPr id="6" name="文本框 5"/>
          <p:cNvSpPr txBox="1"/>
          <p:nvPr/>
        </p:nvSpPr>
        <p:spPr>
          <a:xfrm>
            <a:off x="571500" y="1791970"/>
            <a:ext cx="11367135" cy="1585595"/>
          </a:xfrm>
          <a:prstGeom prst="rect">
            <a:avLst/>
          </a:prstGeom>
          <a:noFill/>
        </p:spPr>
        <p:txBody>
          <a:bodyPr wrap="square" rtlCol="0">
            <a:spAutoFit/>
          </a:bodyPr>
          <a:lstStyle/>
          <a:p>
            <a:pPr marL="285750" indent="-285750">
              <a:lnSpc>
                <a:spcPct val="180000"/>
              </a:lnSpc>
              <a:buFont typeface="Arial" panose="020B0604020202020204" pitchFamily="34" charset="0"/>
              <a:buChar char="•"/>
            </a:pPr>
            <a:r>
              <a:rPr lang="zh-CN" altLang="en-US">
                <a:latin typeface="宋体" panose="02010600030101010101" pitchFamily="2" charset="-122"/>
                <a:ea typeface="宋体" panose="02010600030101010101" pitchFamily="2" charset="-122"/>
                <a:cs typeface="宋体" panose="02010600030101010101" pitchFamily="2" charset="-122"/>
              </a:rPr>
              <a:t>这里给出了最小二乘回归的最佳子集选择，但也适用于其他类型的模型，如逻辑回归。</a:t>
            </a:r>
          </a:p>
          <a:p>
            <a:pPr marL="285750" indent="-285750">
              <a:lnSpc>
                <a:spcPct val="180000"/>
              </a:lnSpc>
              <a:buFont typeface="Arial" panose="020B0604020202020204" pitchFamily="34" charset="0"/>
              <a:buChar char="•"/>
            </a:pPr>
            <a:r>
              <a:rPr lang="zh-CN" altLang="en-US">
                <a:latin typeface="宋体" panose="02010600030101010101" pitchFamily="2" charset="-122"/>
                <a:ea typeface="宋体" panose="02010600030101010101" pitchFamily="2" charset="-122"/>
                <a:cs typeface="宋体" panose="02010600030101010101" pitchFamily="2" charset="-122"/>
              </a:rPr>
              <a:t>例如逻辑斯谛回归模型，算法步骤</a:t>
            </a: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中应当使用</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rPr>
              <a:t>偏差</a:t>
            </a:r>
            <a:r>
              <a:rPr lang="zh-CN" altLang="en-US">
                <a:solidFill>
                  <a:srgbClr val="FF0000"/>
                </a:solidFill>
                <a:latin typeface="Times New Roman" panose="02020603050405020304" charset="0"/>
                <a:ea typeface="宋体" panose="02010600030101010101" pitchFamily="2" charset="-122"/>
                <a:cs typeface="Times New Roman" panose="02020603050405020304" charset="0"/>
              </a:rPr>
              <a:t>（deviance）</a:t>
            </a:r>
            <a:r>
              <a:rPr lang="zh-CN" altLang="en-US">
                <a:latin typeface="Times New Roman" panose="02020603050405020304" charset="0"/>
                <a:ea typeface="宋体" panose="02010600030101010101" pitchFamily="2" charset="-122"/>
                <a:cs typeface="Times New Roman" panose="02020603050405020304" charset="0"/>
              </a:rPr>
              <a:t> </a:t>
            </a:r>
            <a:r>
              <a:rPr lang="zh-CN" altLang="en-US">
                <a:latin typeface="宋体" panose="02010600030101010101" pitchFamily="2" charset="-122"/>
                <a:ea typeface="宋体" panose="02010600030101010101" pitchFamily="2" charset="-122"/>
                <a:cs typeface="宋体" panose="02010600030101010101" pitchFamily="2" charset="-122"/>
              </a:rPr>
              <a:t>替代原先的</a:t>
            </a:r>
            <a:r>
              <a:rPr lang="zh-CN" altLang="en-US">
                <a:latin typeface="Times New Roman" panose="02020603050405020304" charset="0"/>
                <a:ea typeface="宋体" panose="02010600030101010101" pitchFamily="2" charset="-122"/>
                <a:cs typeface="Times New Roman" panose="02020603050405020304" charset="0"/>
              </a:rPr>
              <a:t> RSS </a:t>
            </a:r>
            <a:r>
              <a:rPr lang="zh-CN" altLang="en-US">
                <a:latin typeface="宋体" panose="02010600030101010101" pitchFamily="2" charset="-122"/>
                <a:ea typeface="宋体" panose="02010600030101010101" pitchFamily="2" charset="-122"/>
                <a:cs typeface="宋体" panose="02010600030101010101" pitchFamily="2" charset="-122"/>
              </a:rPr>
              <a:t>对模型进行选择，偏差与</a:t>
            </a:r>
            <a:r>
              <a:rPr lang="zh-CN" altLang="en-US">
                <a:latin typeface="Times New Roman" panose="02020603050405020304" charset="0"/>
                <a:ea typeface="宋体" panose="02010600030101010101" pitchFamily="2" charset="-122"/>
                <a:cs typeface="Times New Roman" panose="02020603050405020304" charset="0"/>
              </a:rPr>
              <a:t>RS</a:t>
            </a:r>
            <a:r>
              <a:rPr lang="en-US" altLang="zh-CN">
                <a:latin typeface="Times New Roman" panose="02020603050405020304" charset="0"/>
                <a:ea typeface="宋体" panose="02010600030101010101" pitchFamily="2" charset="-122"/>
                <a:cs typeface="Times New Roman" panose="02020603050405020304" charset="0"/>
              </a:rPr>
              <a:t>S</a:t>
            </a:r>
            <a:r>
              <a:rPr lang="zh-CN" altLang="en-US">
                <a:latin typeface="Times New Roman" panose="02020603050405020304" charset="0"/>
                <a:ea typeface="宋体" panose="02010600030101010101" pitchFamily="2" charset="-122"/>
                <a:cs typeface="Times New Roman" panose="02020603050405020304" charset="0"/>
              </a:rPr>
              <a:t> </a:t>
            </a:r>
            <a:r>
              <a:rPr lang="zh-CN" altLang="en-US">
                <a:latin typeface="宋体" panose="02010600030101010101" pitchFamily="2" charset="-122"/>
                <a:ea typeface="宋体" panose="02010600030101010101" pitchFamily="2" charset="-122"/>
                <a:cs typeface="宋体" panose="02010600030101010101" pitchFamily="2" charset="-122"/>
              </a:rPr>
              <a:t>作用相间，但适用范围宽广。偏差定义为</a:t>
            </a:r>
            <a:r>
              <a:rPr lang="zh-CN" altLang="en-US">
                <a:latin typeface="Times New Roman" panose="02020603050405020304" charset="0"/>
                <a:ea typeface="宋体" panose="02010600030101010101" pitchFamily="2" charset="-122"/>
                <a:cs typeface="Times New Roman" panose="02020603050405020304" charset="0"/>
              </a:rPr>
              <a:t> -2 </a:t>
            </a:r>
            <a:r>
              <a:rPr lang="zh-CN" altLang="en-US">
                <a:latin typeface="宋体" panose="02010600030101010101" pitchFamily="2" charset="-122"/>
                <a:ea typeface="宋体" panose="02010600030101010101" pitchFamily="2" charset="-122"/>
                <a:cs typeface="宋体" panose="02010600030101010101" pitchFamily="2" charset="-122"/>
              </a:rPr>
              <a:t>与最大似然函数值的乘积，偏差越小，拟合优度越高。</a:t>
            </a:r>
          </a:p>
        </p:txBody>
      </p:sp>
      <p:sp>
        <p:nvSpPr>
          <p:cNvPr id="7" name="文本框 6"/>
          <p:cNvSpPr txBox="1"/>
          <p:nvPr/>
        </p:nvSpPr>
        <p:spPr>
          <a:xfrm>
            <a:off x="571500" y="4521200"/>
            <a:ext cx="9122410" cy="1585595"/>
          </a:xfrm>
          <a:prstGeom prst="rect">
            <a:avLst/>
          </a:prstGeom>
          <a:noFill/>
        </p:spPr>
        <p:txBody>
          <a:bodyPr wrap="square" rtlCol="0" anchor="t">
            <a:spAutoFit/>
          </a:bodyPr>
          <a:lstStyle/>
          <a:p>
            <a:pPr marL="285750" indent="-285750">
              <a:lnSpc>
                <a:spcPct val="180000"/>
              </a:lnSpc>
              <a:buFont typeface="Arial" panose="020B0604020202020204" pitchFamily="34" charset="0"/>
              <a:buChar char="•"/>
            </a:pPr>
            <a:r>
              <a:rPr lang="zh-CN" altLang="en-US">
                <a:latin typeface="Times New Roman" panose="02020603050405020304" charset="0"/>
                <a:ea typeface="宋体" panose="02010600030101010101" pitchFamily="2" charset="-122"/>
                <a:cs typeface="Times New Roman" panose="02020603050405020304" charset="0"/>
                <a:sym typeface="+mn-ea"/>
              </a:rPr>
              <a:t>最优子集选择方法简单直观，但</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计算效率不高</a:t>
            </a:r>
            <a:r>
              <a:rPr lang="zh-CN" altLang="en-US">
                <a:latin typeface="Times New Roman" panose="02020603050405020304" charset="0"/>
                <a:ea typeface="宋体" panose="02010600030101010101" pitchFamily="2" charset="-122"/>
                <a:cs typeface="Times New Roman" panose="02020603050405020304" charset="0"/>
                <a:sym typeface="+mn-ea"/>
              </a:rPr>
              <a:t>，当</a:t>
            </a:r>
            <a:r>
              <a:rPr lang="en-US" altLang="zh-CN">
                <a:latin typeface="Times New Roman" panose="02020603050405020304" charset="0"/>
                <a:ea typeface="宋体" panose="02010600030101010101" pitchFamily="2" charset="-122"/>
                <a:cs typeface="Times New Roman" panose="02020603050405020304" charset="0"/>
                <a:sym typeface="+mn-ea"/>
              </a:rPr>
              <a:t>p&gt;40</a:t>
            </a:r>
            <a:r>
              <a:rPr lang="zh-CN" altLang="en-US">
                <a:latin typeface="Times New Roman" panose="02020603050405020304" charset="0"/>
                <a:ea typeface="宋体" panose="02010600030101010101" pitchFamily="2" charset="-122"/>
                <a:cs typeface="Times New Roman" panose="02020603050405020304" charset="0"/>
                <a:sym typeface="+mn-ea"/>
              </a:rPr>
              <a:t>，该方法不具计算可行性。</a:t>
            </a:r>
          </a:p>
          <a:p>
            <a:pPr marL="285750" indent="-285750">
              <a:lnSpc>
                <a:spcPct val="180000"/>
              </a:lnSpc>
              <a:buFont typeface="Arial" panose="020B0604020202020204" pitchFamily="34" charset="0"/>
              <a:buChar char="•"/>
            </a:pPr>
            <a:r>
              <a:rPr lang="zh-CN" altLang="en-US">
                <a:latin typeface="Times New Roman" panose="02020603050405020304" charset="0"/>
                <a:ea typeface="宋体" panose="02010600030101010101" pitchFamily="2" charset="-122"/>
                <a:cs typeface="Times New Roman" panose="02020603050405020304" charset="0"/>
                <a:sym typeface="+mn-ea"/>
              </a:rPr>
              <a:t>随着搜索空间增大，通过此方法找到的模型</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对新数据不具备很好的预测能力</a:t>
            </a:r>
            <a:r>
              <a:rPr lang="zh-CN" altLang="en-US">
                <a:latin typeface="Times New Roman" panose="02020603050405020304" charset="0"/>
                <a:ea typeface="宋体" panose="02010600030101010101" pitchFamily="2" charset="-122"/>
                <a:cs typeface="Times New Roman" panose="02020603050405020304" charset="0"/>
                <a:sym typeface="+mn-ea"/>
              </a:rPr>
              <a:t>。</a:t>
            </a:r>
          </a:p>
          <a:p>
            <a:pPr marL="285750" indent="-285750">
              <a:lnSpc>
                <a:spcPct val="180000"/>
              </a:lnSpc>
              <a:buFont typeface="Arial" panose="020B0604020202020204" pitchFamily="34" charset="0"/>
              <a:buChar char="•"/>
            </a:pPr>
            <a:r>
              <a:rPr lang="zh-CN" altLang="en-US">
                <a:latin typeface="Times New Roman" panose="02020603050405020304" charset="0"/>
                <a:ea typeface="宋体" panose="02010600030101010101" pitchFamily="2" charset="-122"/>
                <a:cs typeface="Times New Roman" panose="02020603050405020304" charset="0"/>
                <a:sym typeface="+mn-ea"/>
              </a:rPr>
              <a:t>从一个巨大搜索空间得到的模型通常会有</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过拟合</a:t>
            </a:r>
            <a:r>
              <a:rPr lang="zh-CN" altLang="en-US">
                <a:latin typeface="Times New Roman" panose="02020603050405020304" charset="0"/>
                <a:ea typeface="宋体" panose="02010600030101010101" pitchFamily="2" charset="-122"/>
                <a:cs typeface="Times New Roman" panose="02020603050405020304" charset="0"/>
                <a:sym typeface="+mn-ea"/>
              </a:rPr>
              <a:t>和</a:t>
            </a:r>
            <a:r>
              <a:rPr lang="zh-CN" altLang="en-US">
                <a:solidFill>
                  <a:srgbClr val="FF0000"/>
                </a:solidFill>
                <a:latin typeface="Times New Roman" panose="02020603050405020304" charset="0"/>
                <a:ea typeface="宋体" panose="02010600030101010101" pitchFamily="2" charset="-122"/>
                <a:cs typeface="Times New Roman" panose="02020603050405020304" charset="0"/>
                <a:sym typeface="+mn-ea"/>
              </a:rPr>
              <a:t>系数估计方差高</a:t>
            </a:r>
            <a:r>
              <a:rPr lang="zh-CN" altLang="en-US">
                <a:latin typeface="Times New Roman" panose="02020603050405020304" charset="0"/>
                <a:ea typeface="宋体" panose="02010600030101010101" pitchFamily="2" charset="-122"/>
                <a:cs typeface="Times New Roman" panose="02020603050405020304" charset="0"/>
                <a:sym typeface="+mn-ea"/>
              </a:rPr>
              <a:t>的问题。</a:t>
            </a:r>
          </a:p>
        </p:txBody>
      </p:sp>
      <p:sp>
        <p:nvSpPr>
          <p:cNvPr id="10" name="圆角矩形 9"/>
          <p:cNvSpPr/>
          <p:nvPr/>
        </p:nvSpPr>
        <p:spPr>
          <a:xfrm>
            <a:off x="832485" y="1114425"/>
            <a:ext cx="1619885" cy="5505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ym typeface="+mn-ea"/>
              </a:rPr>
              <a:t>扩展</a:t>
            </a:r>
          </a:p>
        </p:txBody>
      </p:sp>
      <p:sp>
        <p:nvSpPr>
          <p:cNvPr id="11" name="圆角矩形 10"/>
          <p:cNvSpPr/>
          <p:nvPr/>
        </p:nvSpPr>
        <p:spPr>
          <a:xfrm>
            <a:off x="832485" y="3748405"/>
            <a:ext cx="1619885" cy="5505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ym typeface="+mn-ea"/>
              </a:rPr>
              <a:t>缺点</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14</a:t>
            </a:fld>
            <a:endParaRPr lang="zh-CN" altLang="en-US"/>
          </a:p>
        </p:txBody>
      </p:sp>
      <p:sp>
        <p:nvSpPr>
          <p:cNvPr id="3" name="同侧圆角矩形 2"/>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逐步选择</a:t>
            </a:r>
          </a:p>
        </p:txBody>
      </p:sp>
      <p:sp>
        <p:nvSpPr>
          <p:cNvPr id="2" name="文本框 1"/>
          <p:cNvSpPr txBox="1"/>
          <p:nvPr/>
        </p:nvSpPr>
        <p:spPr>
          <a:xfrm>
            <a:off x="467360" y="1503680"/>
            <a:ext cx="11428730" cy="1076325"/>
          </a:xfrm>
          <a:prstGeom prst="rect">
            <a:avLst/>
          </a:prstGeom>
          <a:noFill/>
        </p:spPr>
        <p:txBody>
          <a:bodyPr wrap="square" rtlCol="0" anchor="t">
            <a:spAutoFit/>
          </a:bodyPr>
          <a:lstStyle/>
          <a:p>
            <a:pPr>
              <a:lnSpc>
                <a:spcPct val="160000"/>
              </a:lnSpc>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从一个不包含任何变量的零模型开始，依次在模型中添加变量，直到所有预测变量都在模型中。特别地，每次只将能够对最大限度地提升模型效果变量加入模型中。</a:t>
            </a:r>
          </a:p>
        </p:txBody>
      </p:sp>
      <p:pic>
        <p:nvPicPr>
          <p:cNvPr id="3" name="图片 2"/>
          <p:cNvPicPr>
            <a:picLocks noChangeAspect="1"/>
          </p:cNvPicPr>
          <p:nvPr>
            <p:custDataLst>
              <p:tags r:id="rId1"/>
            </p:custDataLst>
          </p:nvPr>
        </p:nvPicPr>
        <p:blipFill>
          <a:blip r:embed="rId5"/>
          <a:srcRect l="-1330" t="-4310" r="14772" b="4281"/>
          <a:stretch>
            <a:fillRect/>
          </a:stretch>
        </p:blipFill>
        <p:spPr>
          <a:xfrm>
            <a:off x="650240" y="3108325"/>
            <a:ext cx="10891520" cy="3629660"/>
          </a:xfrm>
          <a:prstGeom prst="rect">
            <a:avLst/>
          </a:prstGeom>
        </p:spPr>
      </p:pic>
      <p:sp>
        <p:nvSpPr>
          <p:cNvPr id="4" name="文本框 3"/>
          <p:cNvSpPr txBox="1"/>
          <p:nvPr/>
        </p:nvSpPr>
        <p:spPr>
          <a:xfrm>
            <a:off x="4780915" y="2740025"/>
            <a:ext cx="2433955" cy="368300"/>
          </a:xfrm>
          <a:prstGeom prst="rect">
            <a:avLst/>
          </a:prstGeom>
          <a:noFill/>
        </p:spPr>
        <p:txBody>
          <a:bodyPr wrap="square" rtlCol="0">
            <a:spAutoFit/>
          </a:bodyPr>
          <a:lstStyle/>
          <a:p>
            <a:r>
              <a:rPr lang="zh-CN" altLang="en-US"/>
              <a:t>算法</a:t>
            </a:r>
            <a:r>
              <a:rPr lang="en-US" altLang="zh-CN"/>
              <a:t>2  </a:t>
            </a:r>
            <a:r>
              <a:rPr lang="zh-CN" altLang="en-US"/>
              <a:t>向前逐步选择</a:t>
            </a:r>
          </a:p>
        </p:txBody>
      </p:sp>
      <p:sp>
        <p:nvSpPr>
          <p:cNvPr id="5" name="文本框 4"/>
          <p:cNvSpPr txBox="1"/>
          <p:nvPr/>
        </p:nvSpPr>
        <p:spPr>
          <a:xfrm>
            <a:off x="467360" y="1043305"/>
            <a:ext cx="1706880" cy="460375"/>
          </a:xfrm>
          <a:prstGeom prst="rect">
            <a:avLst/>
          </a:prstGeom>
          <a:solidFill>
            <a:schemeClr val="accent1">
              <a:alpha val="64000"/>
            </a:schemeClr>
          </a:solidFill>
        </p:spPr>
        <p:txBody>
          <a:bodyPr wrap="none" rtlCol="0">
            <a:spAutoFit/>
          </a:bodyPr>
          <a:lstStyle/>
          <a:p>
            <a:pPr algn="l">
              <a:lnSpc>
                <a:spcPct val="120000"/>
              </a:lnSpc>
            </a:pPr>
            <a:r>
              <a:rPr lang="zh-CN" altLang="en-US" sz="2000" b="1">
                <a:solidFill>
                  <a:schemeClr val="bg1"/>
                </a:solidFill>
                <a:sym typeface="+mn-ea"/>
              </a:rPr>
              <a:t>向前逐步选择</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15</a:t>
            </a:fld>
            <a:endParaRPr lang="zh-CN" altLang="en-US"/>
          </a:p>
        </p:txBody>
      </p:sp>
      <p:sp>
        <p:nvSpPr>
          <p:cNvPr id="8" name="同侧圆角矩形 7"/>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逐步选择</a:t>
            </a:r>
          </a:p>
        </p:txBody>
      </p:sp>
      <p:pic>
        <p:nvPicPr>
          <p:cNvPr id="5" name="图片 4"/>
          <p:cNvPicPr>
            <a:picLocks noChangeAspect="1"/>
          </p:cNvPicPr>
          <p:nvPr/>
        </p:nvPicPr>
        <p:blipFill>
          <a:blip r:embed="rId4"/>
          <a:srcRect l="-3463" r="17590" b="-7667"/>
          <a:stretch>
            <a:fillRect/>
          </a:stretch>
        </p:blipFill>
        <p:spPr>
          <a:xfrm>
            <a:off x="1228090" y="3074670"/>
            <a:ext cx="9554210" cy="2783205"/>
          </a:xfrm>
          <a:prstGeom prst="rect">
            <a:avLst/>
          </a:prstGeom>
        </p:spPr>
      </p:pic>
      <p:sp>
        <p:nvSpPr>
          <p:cNvPr id="3" name="文本框 2"/>
          <p:cNvSpPr txBox="1"/>
          <p:nvPr/>
        </p:nvSpPr>
        <p:spPr>
          <a:xfrm>
            <a:off x="1043940" y="1278890"/>
            <a:ext cx="10103485" cy="1014730"/>
          </a:xfrm>
          <a:prstGeom prst="rect">
            <a:avLst/>
          </a:prstGeom>
          <a:noFill/>
        </p:spPr>
        <p:txBody>
          <a:bodyPr wrap="square" rtlCol="0" anchor="t">
            <a:spAutoFit/>
          </a:bodyPr>
          <a:lstStyle/>
          <a:p>
            <a:pPr>
              <a:lnSpc>
                <a:spcPct val="150000"/>
              </a:lnSpc>
            </a:pPr>
            <a:r>
              <a:rPr lang="en-US" altLang="zh-CN" sz="2000">
                <a:latin typeface="Times New Roman" panose="02020603050405020304" charset="0"/>
                <a:ea typeface="宋体" panose="02010600030101010101" pitchFamily="2" charset="-122"/>
                <a:cs typeface="Times New Roman" panose="02020603050405020304" charset="0"/>
                <a:sym typeface="+mn-ea"/>
              </a:rPr>
              <a:t>        </a:t>
            </a:r>
            <a:r>
              <a:rPr lang="zh-CN" altLang="en-US" sz="2000">
                <a:latin typeface="Times New Roman" panose="02020603050405020304" charset="0"/>
                <a:ea typeface="宋体" panose="02010600030101010101" pitchFamily="2" charset="-122"/>
                <a:cs typeface="Times New Roman" panose="02020603050405020304" charset="0"/>
                <a:sym typeface="+mn-ea"/>
              </a:rPr>
              <a:t>向前逐步选择在运算效率上优于最佳子集选择，但该方法产生了一系列的嵌套模型，因此无法保证找到的模型是所有</a:t>
            </a:r>
            <a:r>
              <a:rPr lang="en-US" altLang="zh-CN" sz="2000">
                <a:latin typeface="Times New Roman" panose="02020603050405020304" charset="0"/>
                <a:ea typeface="宋体" panose="02010600030101010101" pitchFamily="2" charset="-122"/>
                <a:cs typeface="Times New Roman" panose="02020603050405020304" charset="0"/>
                <a:sym typeface="+mn-ea"/>
              </a:rPr>
              <a:t>2</a:t>
            </a:r>
            <a:r>
              <a:rPr lang="en-US" altLang="zh-CN" sz="2000" baseline="30000">
                <a:latin typeface="Times New Roman" panose="02020603050405020304" charset="0"/>
                <a:ea typeface="宋体" panose="02010600030101010101" pitchFamily="2" charset="-122"/>
                <a:cs typeface="Times New Roman" panose="02020603050405020304" charset="0"/>
                <a:sym typeface="+mn-ea"/>
              </a:rPr>
              <a:t>p</a:t>
            </a:r>
            <a:r>
              <a:rPr lang="zh-CN" altLang="en-US" sz="2000">
                <a:latin typeface="Times New Roman" panose="02020603050405020304" charset="0"/>
                <a:ea typeface="宋体" panose="02010600030101010101" pitchFamily="2" charset="-122"/>
                <a:cs typeface="Times New Roman" panose="02020603050405020304" charset="0"/>
                <a:sym typeface="+mn-ea"/>
              </a:rPr>
              <a:t>个模型中最优的。</a:t>
            </a:r>
          </a:p>
        </p:txBody>
      </p:sp>
      <p:sp>
        <p:nvSpPr>
          <p:cNvPr id="4" name="文本框 3"/>
          <p:cNvSpPr txBox="1"/>
          <p:nvPr/>
        </p:nvSpPr>
        <p:spPr>
          <a:xfrm>
            <a:off x="2859405" y="2905760"/>
            <a:ext cx="6473190" cy="337185"/>
          </a:xfrm>
          <a:prstGeom prst="rect">
            <a:avLst/>
          </a:prstGeom>
          <a:noFill/>
        </p:spPr>
        <p:txBody>
          <a:bodyPr wrap="square" rtlCol="0">
            <a:spAutoFit/>
          </a:bodyPr>
          <a:lstStyle/>
          <a:p>
            <a:r>
              <a:rPr lang="zh-CN" altLang="en-US" sz="1600"/>
              <a:t>表</a:t>
            </a:r>
            <a:r>
              <a:rPr lang="en-US" altLang="zh-CN" sz="1600"/>
              <a:t>1 </a:t>
            </a:r>
            <a:r>
              <a:rPr lang="zh-CN" altLang="en-US" sz="1600"/>
              <a:t>对</a:t>
            </a:r>
            <a:r>
              <a:rPr lang="en-US" altLang="zh-CN" sz="1600"/>
              <a:t>Credit</a:t>
            </a:r>
            <a:r>
              <a:rPr lang="zh-CN" altLang="en-US" sz="1600"/>
              <a:t>数据使用最优子集选择和向前逐步选择的前四个模型结果</a:t>
            </a:r>
          </a:p>
        </p:txBody>
      </p:sp>
      <p:sp>
        <p:nvSpPr>
          <p:cNvPr id="6" name="矩形 5"/>
          <p:cNvSpPr/>
          <p:nvPr/>
        </p:nvSpPr>
        <p:spPr>
          <a:xfrm>
            <a:off x="1649730" y="5191125"/>
            <a:ext cx="8540750" cy="412750"/>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565CE74E-AB26-4998-AD42-012C4C1AD076}" type="slidenum">
              <a:rPr lang="zh-CN" altLang="en-US" smtClean="0"/>
              <a:t>16</a:t>
            </a:fld>
            <a:endParaRPr lang="zh-CN" altLang="en-US"/>
          </a:p>
        </p:txBody>
      </p:sp>
      <p:sp>
        <p:nvSpPr>
          <p:cNvPr id="8" name="同侧圆角矩形 7"/>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逐步选择</a:t>
            </a:r>
          </a:p>
        </p:txBody>
      </p:sp>
      <p:sp>
        <p:nvSpPr>
          <p:cNvPr id="3" name="文本框 2"/>
          <p:cNvSpPr txBox="1"/>
          <p:nvPr/>
        </p:nvSpPr>
        <p:spPr>
          <a:xfrm>
            <a:off x="698500" y="1731010"/>
            <a:ext cx="10857230" cy="521970"/>
          </a:xfrm>
          <a:prstGeom prst="rect">
            <a:avLst/>
          </a:prstGeom>
          <a:noFill/>
        </p:spPr>
        <p:txBody>
          <a:bodyPr wrap="square" rtlCol="0" anchor="t">
            <a:spAutoFit/>
          </a:bodyPr>
          <a:lstStyle/>
          <a:p>
            <a:pPr>
              <a:lnSpc>
                <a:spcPct val="140000"/>
              </a:lnSpc>
            </a:pPr>
            <a:r>
              <a:rPr lang="zh-CN" altLang="en-US" sz="2000">
                <a:latin typeface="Times New Roman" panose="02020603050405020304" charset="0"/>
                <a:ea typeface="宋体" panose="02010600030101010101" pitchFamily="2" charset="-122"/>
                <a:cs typeface="Times New Roman" panose="02020603050405020304" charset="0"/>
              </a:rPr>
              <a:t>它以包含全部 </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个变量的全模型为起点，逐次迭代，每次移除一个对模型拟合结果最不利的变量。</a:t>
            </a:r>
            <a:endParaRPr lang="zh-CN" altLang="en-US" sz="2000">
              <a:latin typeface="Times New Roman" panose="02020603050405020304" charset="0"/>
              <a:ea typeface="宋体" panose="02010600030101010101" pitchFamily="2" charset="-122"/>
              <a:cs typeface="Times New Roman" panose="02020603050405020304" charset="0"/>
              <a:sym typeface="+mn-ea"/>
            </a:endParaRPr>
          </a:p>
        </p:txBody>
      </p:sp>
      <p:pic>
        <p:nvPicPr>
          <p:cNvPr id="4" name="图片 3"/>
          <p:cNvPicPr>
            <a:picLocks noChangeAspect="1"/>
          </p:cNvPicPr>
          <p:nvPr/>
        </p:nvPicPr>
        <p:blipFill>
          <a:blip r:embed="rId4"/>
          <a:srcRect l="-2345" t="-2874" r="14085" b="4208"/>
          <a:stretch>
            <a:fillRect/>
          </a:stretch>
        </p:blipFill>
        <p:spPr>
          <a:xfrm>
            <a:off x="699135" y="3126740"/>
            <a:ext cx="10762615" cy="3469005"/>
          </a:xfrm>
          <a:prstGeom prst="rect">
            <a:avLst/>
          </a:prstGeom>
        </p:spPr>
      </p:pic>
      <p:sp>
        <p:nvSpPr>
          <p:cNvPr id="2" name="文本框 1"/>
          <p:cNvSpPr txBox="1"/>
          <p:nvPr/>
        </p:nvSpPr>
        <p:spPr>
          <a:xfrm>
            <a:off x="845820" y="1164590"/>
            <a:ext cx="1706880" cy="429895"/>
          </a:xfrm>
          <a:prstGeom prst="rect">
            <a:avLst/>
          </a:prstGeom>
          <a:solidFill>
            <a:schemeClr val="accent1">
              <a:alpha val="54000"/>
            </a:schemeClr>
          </a:solidFill>
        </p:spPr>
        <p:txBody>
          <a:bodyPr wrap="square" rtlCol="0">
            <a:spAutoFit/>
          </a:bodyPr>
          <a:lstStyle/>
          <a:p>
            <a:pPr algn="l">
              <a:lnSpc>
                <a:spcPct val="110000"/>
              </a:lnSpc>
            </a:pPr>
            <a:r>
              <a:rPr lang="zh-CN" altLang="en-US" sz="2000" b="1">
                <a:solidFill>
                  <a:schemeClr val="bg1"/>
                </a:solidFill>
                <a:sym typeface="+mn-ea"/>
              </a:rPr>
              <a:t>向后逐步选择</a:t>
            </a:r>
          </a:p>
        </p:txBody>
      </p:sp>
      <p:sp>
        <p:nvSpPr>
          <p:cNvPr id="5" name="文本框 4"/>
          <p:cNvSpPr txBox="1"/>
          <p:nvPr/>
        </p:nvSpPr>
        <p:spPr>
          <a:xfrm>
            <a:off x="4770120" y="2758440"/>
            <a:ext cx="2433955" cy="368300"/>
          </a:xfrm>
          <a:prstGeom prst="rect">
            <a:avLst/>
          </a:prstGeom>
          <a:noFill/>
        </p:spPr>
        <p:txBody>
          <a:bodyPr wrap="square" rtlCol="0">
            <a:spAutoFit/>
          </a:bodyPr>
          <a:lstStyle/>
          <a:p>
            <a:r>
              <a:rPr lang="zh-CN" altLang="en-US"/>
              <a:t>算法</a:t>
            </a:r>
            <a:r>
              <a:rPr lang="en-US" altLang="zh-CN"/>
              <a:t>3  </a:t>
            </a:r>
            <a:r>
              <a:rPr lang="zh-CN" altLang="en-US"/>
              <a:t>向后逐步选择</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7" name="同侧圆角矩形 6"/>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逐步选择</a:t>
            </a:r>
          </a:p>
        </p:txBody>
      </p:sp>
      <p:sp>
        <p:nvSpPr>
          <p:cNvPr id="2" name="文本框 1"/>
          <p:cNvSpPr txBox="1"/>
          <p:nvPr/>
        </p:nvSpPr>
        <p:spPr>
          <a:xfrm>
            <a:off x="1053465" y="1563370"/>
            <a:ext cx="10085070" cy="3319780"/>
          </a:xfrm>
          <a:prstGeom prst="rect">
            <a:avLst/>
          </a:prstGeom>
          <a:noFill/>
        </p:spPr>
        <p:txBody>
          <a:bodyPr wrap="square" rtlCol="0" anchor="t">
            <a:spAutoFit/>
          </a:bodyPr>
          <a:lstStyle/>
          <a:p>
            <a:pPr indent="0">
              <a:lnSpc>
                <a:spcPct val="210000"/>
              </a:lnSpc>
              <a:buFont typeface="Arial" panose="020B0604020202020204" pitchFamily="34" charset="0"/>
              <a:buNone/>
            </a:pPr>
            <a:r>
              <a:rPr lang="zh-CN" altLang="en-US" sz="2000" b="1">
                <a:latin typeface="Times New Roman" panose="02020603050405020304" charset="0"/>
                <a:ea typeface="宋体" panose="02010600030101010101" pitchFamily="2" charset="-122"/>
                <a:cs typeface="Times New Roman" panose="02020603050405020304" charset="0"/>
                <a:sym typeface="+mn-ea"/>
              </a:rPr>
              <a:t>向后逐步选择特性</a:t>
            </a:r>
            <a:r>
              <a:rPr lang="zh-CN" altLang="en-US" sz="2000" b="1">
                <a:latin typeface="Times New Roman" panose="02020603050405020304" charset="0"/>
                <a:ea typeface="宋体" panose="02010600030101010101" pitchFamily="2" charset="-122"/>
                <a:cs typeface="Times New Roman" panose="02020603050405020304" charset="0"/>
              </a:rPr>
              <a:t>：</a:t>
            </a: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只通过1 + p(p + 1)/2模型进行搜索，可应用于p太大而无法应用最佳子集选择的情况。</a:t>
            </a: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不能保证产生包含p个预测因子子集的最佳模型。</a:t>
            </a: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需满足样本量</a:t>
            </a:r>
            <a:r>
              <a:rPr lang="en-US" altLang="zh-CN" sz="2000">
                <a:latin typeface="Times New Roman" panose="02020603050405020304" charset="0"/>
                <a:ea typeface="宋体" panose="02010600030101010101" pitchFamily="2" charset="-122"/>
                <a:cs typeface="Times New Roman" panose="02020603050405020304" charset="0"/>
                <a:sym typeface="+mn-ea"/>
              </a:rPr>
              <a:t>n</a:t>
            </a:r>
            <a:r>
              <a:rPr lang="zh-CN" altLang="en-US" sz="2000">
                <a:latin typeface="Times New Roman" panose="02020603050405020304" charset="0"/>
                <a:ea typeface="宋体" panose="02010600030101010101" pitchFamily="2" charset="-122"/>
                <a:cs typeface="Times New Roman" panose="02020603050405020304" charset="0"/>
                <a:sym typeface="+mn-ea"/>
              </a:rPr>
              <a:t>大于变量个数</a:t>
            </a:r>
            <a:r>
              <a:rPr lang="en-US" altLang="zh-CN" sz="2000">
                <a:latin typeface="Times New Roman" panose="02020603050405020304" charset="0"/>
                <a:ea typeface="宋体" panose="02010600030101010101" pitchFamily="2" charset="-122"/>
                <a:cs typeface="Times New Roman" panose="02020603050405020304" charset="0"/>
                <a:sym typeface="+mn-ea"/>
              </a:rPr>
              <a:t>p</a:t>
            </a:r>
            <a:r>
              <a:rPr lang="zh-CN" altLang="en-US" sz="2000">
                <a:latin typeface="Times New Roman" panose="02020603050405020304" charset="0"/>
                <a:ea typeface="宋体" panose="02010600030101010101" pitchFamily="2" charset="-122"/>
                <a:cs typeface="Times New Roman" panose="02020603050405020304" charset="0"/>
                <a:sym typeface="+mn-ea"/>
              </a:rPr>
              <a:t> (保证全模型可以被拟合)的条件。而向前逐步选择即使在</a:t>
            </a:r>
            <a:r>
              <a:rPr lang="en-US" altLang="zh-CN" sz="2000">
                <a:latin typeface="Times New Roman" panose="02020603050405020304" charset="0"/>
                <a:ea typeface="宋体" panose="02010600030101010101" pitchFamily="2" charset="-122"/>
                <a:cs typeface="Times New Roman" panose="02020603050405020304" charset="0"/>
                <a:sym typeface="+mn-ea"/>
              </a:rPr>
              <a:t>n</a:t>
            </a:r>
            <a:r>
              <a:rPr lang="zh-CN" altLang="en-US" sz="2000">
                <a:latin typeface="Times New Roman" panose="02020603050405020304" charset="0"/>
                <a:ea typeface="宋体" panose="02010600030101010101" pitchFamily="2" charset="-122"/>
                <a:cs typeface="Times New Roman" panose="02020603050405020304" charset="0"/>
                <a:sym typeface="+mn-ea"/>
              </a:rPr>
              <a:t> &lt;p 的情况下也可以使用，因此当</a:t>
            </a:r>
            <a:r>
              <a:rPr lang="en-US" altLang="zh-CN" sz="2000">
                <a:latin typeface="Times New Roman" panose="02020603050405020304" charset="0"/>
                <a:ea typeface="宋体" panose="02010600030101010101" pitchFamily="2" charset="-122"/>
                <a:cs typeface="Times New Roman" panose="02020603050405020304" charset="0"/>
                <a:sym typeface="+mn-ea"/>
              </a:rPr>
              <a:t>n</a:t>
            </a:r>
            <a:r>
              <a:rPr lang="zh-CN" altLang="en-US" sz="2000">
                <a:latin typeface="Times New Roman" panose="02020603050405020304" charset="0"/>
                <a:ea typeface="宋体" panose="02010600030101010101" pitchFamily="2" charset="-122"/>
                <a:cs typeface="Times New Roman" panose="02020603050405020304" charset="0"/>
                <a:sym typeface="+mn-ea"/>
              </a:rPr>
              <a:t>非常大的时候，向前逐步选择是唯一可行的方法。</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18</a:t>
            </a:fld>
            <a:endParaRPr lang="zh-CN" altLang="en-US"/>
          </a:p>
        </p:txBody>
      </p:sp>
      <p:sp>
        <p:nvSpPr>
          <p:cNvPr id="4" name="同侧圆角矩形 3"/>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逐步选择</a:t>
            </a:r>
          </a:p>
        </p:txBody>
      </p:sp>
      <p:pic>
        <p:nvPicPr>
          <p:cNvPr id="3" name="图片 2"/>
          <p:cNvPicPr>
            <a:picLocks noChangeAspect="1"/>
          </p:cNvPicPr>
          <p:nvPr/>
        </p:nvPicPr>
        <p:blipFill>
          <a:blip r:embed="rId4"/>
          <a:srcRect l="993" t="13508"/>
          <a:stretch>
            <a:fillRect/>
          </a:stretch>
        </p:blipFill>
        <p:spPr>
          <a:xfrm>
            <a:off x="1602105" y="2405380"/>
            <a:ext cx="8530590" cy="426085"/>
          </a:xfrm>
          <a:prstGeom prst="rect">
            <a:avLst/>
          </a:prstGeom>
        </p:spPr>
      </p:pic>
      <p:pic>
        <p:nvPicPr>
          <p:cNvPr id="5" name="图片 4"/>
          <p:cNvPicPr>
            <a:picLocks noChangeAspect="1"/>
          </p:cNvPicPr>
          <p:nvPr/>
        </p:nvPicPr>
        <p:blipFill>
          <a:blip r:embed="rId5"/>
          <a:stretch>
            <a:fillRect/>
          </a:stretch>
        </p:blipFill>
        <p:spPr>
          <a:xfrm>
            <a:off x="1506855" y="3206750"/>
            <a:ext cx="8550275" cy="454660"/>
          </a:xfrm>
          <a:prstGeom prst="rect">
            <a:avLst/>
          </a:prstGeom>
        </p:spPr>
      </p:pic>
      <p:sp>
        <p:nvSpPr>
          <p:cNvPr id="6" name="文本框 5"/>
          <p:cNvSpPr txBox="1"/>
          <p:nvPr/>
        </p:nvSpPr>
        <p:spPr>
          <a:xfrm>
            <a:off x="818515" y="1076960"/>
            <a:ext cx="9852025" cy="953135"/>
          </a:xfrm>
          <a:prstGeom prst="rect">
            <a:avLst/>
          </a:prstGeom>
          <a:solidFill>
            <a:schemeClr val="accent1">
              <a:alpha val="21000"/>
            </a:schemeClr>
          </a:solid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         R</a:t>
            </a:r>
            <a:r>
              <a:rPr lang="zh-CN" altLang="en-US" sz="2000">
                <a:latin typeface="Times New Roman" panose="02020603050405020304" charset="0"/>
                <a:ea typeface="宋体" panose="02010600030101010101" pitchFamily="2" charset="-122"/>
                <a:cs typeface="Times New Roman" panose="02020603050405020304" charset="0"/>
              </a:rPr>
              <a:t>中向前逐步选择和向后逐步选择可以分别通过设定</a:t>
            </a:r>
            <a:r>
              <a:rPr lang="en-US" altLang="zh-CN" sz="2000">
                <a:latin typeface="Times New Roman" panose="02020603050405020304" charset="0"/>
                <a:ea typeface="宋体" panose="02010600030101010101" pitchFamily="2" charset="-122"/>
                <a:cs typeface="Times New Roman" panose="02020603050405020304" charset="0"/>
              </a:rPr>
              <a:t>regsubsets()</a:t>
            </a:r>
            <a:r>
              <a:rPr lang="zh-CN" altLang="en-US" sz="2000">
                <a:latin typeface="Times New Roman" panose="02020603050405020304" charset="0"/>
                <a:ea typeface="宋体" panose="02010600030101010101" pitchFamily="2" charset="-122"/>
                <a:cs typeface="Times New Roman" panose="02020603050405020304" charset="0"/>
              </a:rPr>
              <a:t>函数中的参数</a:t>
            </a:r>
            <a:r>
              <a:rPr lang="en-US" altLang="zh-CN" sz="2000">
                <a:latin typeface="Times New Roman" panose="02020603050405020304" charset="0"/>
                <a:ea typeface="宋体" panose="02010600030101010101" pitchFamily="2" charset="-122"/>
                <a:cs typeface="Times New Roman" panose="02020603050405020304" charset="0"/>
              </a:rPr>
              <a:t>method=“forward”</a:t>
            </a:r>
            <a:r>
              <a:rPr lang="zh-CN" altLang="en-US" sz="2000">
                <a:latin typeface="Times New Roman" panose="02020603050405020304" charset="0"/>
                <a:ea typeface="宋体" panose="02010600030101010101" pitchFamily="2" charset="-122"/>
                <a:cs typeface="Times New Roman" panose="02020603050405020304" charset="0"/>
              </a:rPr>
              <a:t>和</a:t>
            </a:r>
            <a:r>
              <a:rPr lang="en-US" altLang="zh-CN" sz="2000">
                <a:latin typeface="Times New Roman" panose="02020603050405020304" charset="0"/>
                <a:ea typeface="宋体" panose="02010600030101010101" pitchFamily="2" charset="-122"/>
                <a:cs typeface="Times New Roman" panose="02020603050405020304" charset="0"/>
              </a:rPr>
              <a:t>method=“backward</a:t>
            </a:r>
            <a:r>
              <a:rPr lang="zh-CN" altLang="en-US" sz="2000">
                <a:latin typeface="Times New Roman" panose="02020603050405020304" charset="0"/>
                <a:ea typeface="宋体" panose="02010600030101010101" pitchFamily="2" charset="-122"/>
                <a:cs typeface="Times New Roman" panose="02020603050405020304" charset="0"/>
              </a:rPr>
              <a:t>实现</a:t>
            </a:r>
            <a:r>
              <a:rPr lang="en-US" altLang="zh-CN" sz="2000">
                <a:latin typeface="Times New Roman" panose="02020603050405020304" charset="0"/>
                <a:ea typeface="宋体" panose="02010600030101010101" pitchFamily="2" charset="-122"/>
                <a:cs typeface="Times New Roman" panose="02020603050405020304" charset="0"/>
              </a:rPr>
              <a:t>”</a:t>
            </a:r>
          </a:p>
        </p:txBody>
      </p:sp>
      <p:sp>
        <p:nvSpPr>
          <p:cNvPr id="7" name="矩形 6"/>
          <p:cNvSpPr/>
          <p:nvPr/>
        </p:nvSpPr>
        <p:spPr>
          <a:xfrm>
            <a:off x="7607935" y="2291715"/>
            <a:ext cx="2123440" cy="376555"/>
          </a:xfrm>
          <a:prstGeom prst="rect">
            <a:avLst/>
          </a:prstGeom>
          <a:solidFill>
            <a:srgbClr val="FFC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07935" y="3140075"/>
            <a:ext cx="2123440" cy="376555"/>
          </a:xfrm>
          <a:prstGeom prst="rect">
            <a:avLst/>
          </a:prstGeom>
          <a:solidFill>
            <a:srgbClr val="FFC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6"/>
          <a:stretch>
            <a:fillRect/>
          </a:stretch>
        </p:blipFill>
        <p:spPr>
          <a:xfrm>
            <a:off x="818515" y="4436110"/>
            <a:ext cx="10692765" cy="1819910"/>
          </a:xfrm>
          <a:prstGeom prst="rect">
            <a:avLst/>
          </a:prstGeom>
        </p:spPr>
      </p:pic>
      <p:sp>
        <p:nvSpPr>
          <p:cNvPr id="2" name="灯片编号占位符 1"/>
          <p:cNvSpPr>
            <a:spLocks noGrp="1"/>
          </p:cNvSpPr>
          <p:nvPr>
            <p:ph type="sldNum" sz="quarter" idx="12"/>
          </p:nvPr>
        </p:nvSpPr>
        <p:spPr/>
        <p:txBody>
          <a:bodyPr/>
          <a:lstStyle/>
          <a:p>
            <a:fld id="{565CE74E-AB26-4998-AD42-012C4C1AD076}" type="slidenum">
              <a:rPr lang="zh-CN" altLang="en-US" smtClean="0"/>
              <a:t>19</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4" name="文本框 3"/>
          <p:cNvSpPr txBox="1"/>
          <p:nvPr/>
        </p:nvSpPr>
        <p:spPr>
          <a:xfrm>
            <a:off x="818515" y="3803015"/>
            <a:ext cx="5669915" cy="491490"/>
          </a:xfrm>
          <a:prstGeom prst="rect">
            <a:avLst/>
          </a:prstGeom>
          <a:solidFill>
            <a:schemeClr val="accent1">
              <a:lumMod val="60000"/>
              <a:lumOff val="40000"/>
              <a:alpha val="34000"/>
            </a:schemeClr>
          </a:solidFill>
        </p:spPr>
        <p:txBody>
          <a:bodyPr wrap="square" rtlCol="0">
            <a:spAutoFit/>
          </a:bodyPr>
          <a:lstStyle/>
          <a:p>
            <a:pPr algn="ctr">
              <a:lnSpc>
                <a:spcPct val="130000"/>
              </a:lnSpc>
            </a:pPr>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latin typeface="Times New Roman" panose="02020603050405020304" charset="0"/>
                <a:ea typeface="宋体" panose="02010600030101010101" pitchFamily="2" charset="-122"/>
                <a:cs typeface="Times New Roman" panose="02020603050405020304" charset="0"/>
              </a:rPr>
              <a:t>coef ( ) </a:t>
            </a:r>
            <a:r>
              <a:rPr lang="zh-CN" altLang="en-US" sz="2000">
                <a:latin typeface="Times New Roman" panose="02020603050405020304" charset="0"/>
                <a:ea typeface="宋体" panose="02010600030101010101" pitchFamily="2" charset="-122"/>
                <a:cs typeface="Times New Roman" panose="02020603050405020304" charset="0"/>
              </a:rPr>
              <a:t>函数可提取以上模型的参数估计值</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3952240" y="2116455"/>
            <a:ext cx="4288790" cy="566420"/>
          </a:xfrm>
          <a:prstGeom prst="rect">
            <a:avLst/>
          </a:prstGeom>
        </p:spPr>
      </p:pic>
      <p:sp>
        <p:nvSpPr>
          <p:cNvPr id="5" name="文本框 4"/>
          <p:cNvSpPr txBox="1"/>
          <p:nvPr/>
        </p:nvSpPr>
        <p:spPr>
          <a:xfrm>
            <a:off x="1001395" y="1289685"/>
            <a:ext cx="34683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标准线性回归模型：</a:t>
            </a:r>
          </a:p>
        </p:txBody>
      </p:sp>
      <p:sp>
        <p:nvSpPr>
          <p:cNvPr id="6" name="文本框 5"/>
          <p:cNvSpPr txBox="1"/>
          <p:nvPr/>
        </p:nvSpPr>
        <p:spPr>
          <a:xfrm>
            <a:off x="1001395" y="4691380"/>
            <a:ext cx="10074275" cy="1630045"/>
          </a:xfrm>
          <a:prstGeom prst="rect">
            <a:avLst/>
          </a:prstGeom>
          <a:solidFill>
            <a:schemeClr val="accent1">
              <a:lumMod val="75000"/>
              <a:alpha val="14000"/>
            </a:schemeClr>
          </a:solidFill>
        </p:spPr>
        <p:txBody>
          <a:bodyPr wrap="square" rtlCol="0" anchor="t">
            <a:spAutoFit/>
          </a:bodyPr>
          <a:lstStyle/>
          <a:p>
            <a:pPr marL="285750" indent="-285750">
              <a:buFont typeface="Arial" panose="020B0604020202020204" pitchFamily="34" charset="0"/>
              <a:buChar char="•"/>
            </a:pPr>
            <a:r>
              <a:rPr lang="zh-CN" altLang="en-US" sz="2000">
                <a:latin typeface="宋体" panose="02010600030101010101" pitchFamily="2" charset="-122"/>
                <a:ea typeface="宋体" panose="02010600030101010101" pitchFamily="2" charset="-122"/>
                <a:sym typeface="+mn-ea"/>
              </a:rPr>
              <a:t>参数估计方法：最小二乘法。</a:t>
            </a:r>
          </a:p>
          <a:p>
            <a:pPr marL="285750" indent="-285750">
              <a:buFont typeface="Arial" panose="020B0604020202020204" pitchFamily="34" charset="0"/>
              <a:buChar char="•"/>
            </a:pPr>
            <a:endParaRPr lang="zh-CN" altLang="en-US" sz="20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000">
                <a:latin typeface="宋体" panose="02010600030101010101" pitchFamily="2" charset="-122"/>
                <a:ea typeface="宋体" panose="02010600030101010101" pitchFamily="2" charset="-122"/>
              </a:rPr>
              <a:t>线性模型虽然简单，但在可解释性和良好的预测性能方面具有明显的优势。</a:t>
            </a:r>
          </a:p>
          <a:p>
            <a:pPr marL="285750" indent="-285750">
              <a:buFont typeface="Arial" panose="020B0604020202020204" pitchFamily="34" charset="0"/>
              <a:buChar char="•"/>
            </a:pPr>
            <a:endParaRPr lang="zh-CN" altLang="en-US" sz="200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2000">
                <a:latin typeface="宋体" panose="02010600030101010101" pitchFamily="2" charset="-122"/>
                <a:ea typeface="宋体" panose="02010600030101010101" pitchFamily="2" charset="-122"/>
              </a:rPr>
              <a:t>改进简单线性模型的方法，用一些拟合程序来取代普通的最小二乘拟合。</a:t>
            </a:r>
          </a:p>
        </p:txBody>
      </p:sp>
      <p:grpSp>
        <p:nvGrpSpPr>
          <p:cNvPr id="7" name="组合 6"/>
          <p:cNvGrpSpPr/>
          <p:nvPr/>
        </p:nvGrpSpPr>
        <p:grpSpPr>
          <a:xfrm>
            <a:off x="0" y="238760"/>
            <a:ext cx="3237865" cy="622935"/>
            <a:chOff x="1" y="238656"/>
            <a:chExt cx="2139695" cy="568740"/>
          </a:xfrm>
          <a:solidFill>
            <a:srgbClr val="4B7FB1"/>
          </a:solidFill>
        </p:grpSpPr>
        <p:sp>
          <p:nvSpPr>
            <p:cNvPr id="8"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线性模型</a:t>
            </a:r>
          </a:p>
        </p:txBody>
      </p:sp>
      <mc:AlternateContent xmlns:mc="http://schemas.openxmlformats.org/markup-compatibility/2006" xmlns:a14="http://schemas.microsoft.com/office/drawing/2010/main">
        <mc:Choice Requires="a14">
          <p:sp>
            <p:nvSpPr>
              <p:cNvPr id="12" name="文本框 11"/>
              <p:cNvSpPr txBox="1"/>
              <p:nvPr/>
            </p:nvSpPr>
            <p:spPr>
              <a:xfrm>
                <a:off x="1001395" y="3474720"/>
                <a:ext cx="10189845" cy="412115"/>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通常用于描述响应变量</a:t>
                </a:r>
                <a:r>
                  <a:rPr lang="en-US" altLang="zh-CN" sz="2000">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r>
                      <m:rPr>
                        <m:sty m:val="p"/>
                      </m:rPr>
                      <a:rPr lang="en-US" sz="2000">
                        <a:latin typeface="Cambria Math" panose="02040503050406030204" charset="0"/>
                        <a:ea typeface="宋体" panose="02010600030101010101" pitchFamily="2" charset="-122"/>
                        <a:cs typeface="Cambria Math" panose="02040503050406030204" charset="0"/>
                      </a:rPr>
                      <m:t>Y</m:t>
                    </m:r>
                  </m:oMath>
                </a14:m>
                <a:r>
                  <a:rPr lang="zh-CN" altLang="en-US" sz="2000">
                    <a:latin typeface="宋体" panose="02010600030101010101" pitchFamily="2" charset="-122"/>
                    <a:ea typeface="宋体" panose="02010600030101010101" pitchFamily="2" charset="-122"/>
                    <a:cs typeface="宋体" panose="02010600030101010101" pitchFamily="2" charset="-122"/>
                  </a:rPr>
                  <a:t>和一系列预测变量</a:t>
                </a:r>
                <a14:m>
                  <m:oMath xmlns:m="http://schemas.openxmlformats.org/officeDocument/2006/math">
                    <m:sSup>
                      <m:sSupPr>
                        <m:ctrlPr>
                          <a:rPr lang="en-US" altLang="zh-CN" sz="2000" i="1">
                            <a:latin typeface="Cambria Math" panose="02040503050406030204" pitchFamily="18" charset="0"/>
                            <a:ea typeface="宋体" panose="02010600030101010101" pitchFamily="2" charset="-122"/>
                            <a:cs typeface="Cambria Math" panose="02040503050406030204" charset="0"/>
                          </a:rPr>
                        </m:ctrlPr>
                      </m:sSupPr>
                      <m:e>
                        <m:r>
                          <a:rPr lang="en-US" altLang="zh-CN" sz="2000" i="1">
                            <a:latin typeface="Cambria Math" panose="02040503050406030204" charset="0"/>
                            <a:ea typeface="宋体" panose="02010600030101010101" pitchFamily="2" charset="-122"/>
                            <a:cs typeface="Cambria Math" panose="02040503050406030204" charset="0"/>
                          </a:rPr>
                          <m:t>𝑋</m:t>
                        </m:r>
                      </m:e>
                      <m:sup>
                        <m:r>
                          <a:rPr lang="en-US" altLang="zh-CN" sz="2000" i="1">
                            <a:latin typeface="Cambria Math" panose="02040503050406030204" charset="0"/>
                            <a:ea typeface="MS Mincho" charset="0"/>
                            <a:cs typeface="Cambria Math" panose="02040503050406030204" charset="0"/>
                          </a:rPr>
                          <m:t>1</m:t>
                        </m:r>
                      </m:sup>
                    </m:sSup>
                    <m:r>
                      <a:rPr lang="en-US" altLang="zh-CN" sz="2000" i="1">
                        <a:latin typeface="Cambria Math" panose="02040503050406030204" charset="0"/>
                        <a:ea typeface="MS Mincho" charset="0"/>
                        <a:cs typeface="Cambria Math" panose="02040503050406030204" charset="0"/>
                      </a:rPr>
                      <m:t>,</m:t>
                    </m:r>
                    <m:sSup>
                      <m:sSupPr>
                        <m:ctrlPr>
                          <a:rPr lang="en-US" altLang="zh-CN" sz="2000" i="1">
                            <a:latin typeface="Cambria Math" panose="02040503050406030204" pitchFamily="18" charset="0"/>
                            <a:ea typeface="宋体" panose="02010600030101010101" pitchFamily="2" charset="-122"/>
                            <a:cs typeface="Cambria Math" panose="02040503050406030204" charset="0"/>
                          </a:rPr>
                        </m:ctrlPr>
                      </m:sSupPr>
                      <m:e>
                        <m:r>
                          <a:rPr lang="en-US" altLang="zh-CN" sz="2000" i="1">
                            <a:latin typeface="Cambria Math" panose="02040503050406030204" charset="0"/>
                            <a:ea typeface="宋体" panose="02010600030101010101" pitchFamily="2" charset="-122"/>
                            <a:cs typeface="Cambria Math" panose="02040503050406030204" charset="0"/>
                          </a:rPr>
                          <m:t>𝑋</m:t>
                        </m:r>
                      </m:e>
                      <m:sup>
                        <m:r>
                          <a:rPr lang="en-US" altLang="zh-CN" sz="2000" i="1">
                            <a:latin typeface="Cambria Math" panose="02040503050406030204" charset="0"/>
                            <a:ea typeface="MS Mincho" charset="0"/>
                            <a:cs typeface="Cambria Math" panose="02040503050406030204" charset="0"/>
                          </a:rPr>
                          <m:t>2</m:t>
                        </m:r>
                      </m:sup>
                    </m:sSup>
                    <m:r>
                      <a:rPr lang="en-US" altLang="zh-CN" sz="2000" i="1">
                        <a:latin typeface="Cambria Math" panose="02040503050406030204" charset="0"/>
                        <a:ea typeface="MS Mincho" charset="0"/>
                        <a:cs typeface="Cambria Math" panose="02040503050406030204" charset="0"/>
                      </a:rPr>
                      <m:t>,⋯,</m:t>
                    </m:r>
                    <m:sSup>
                      <m:sSupPr>
                        <m:ctrlPr>
                          <a:rPr lang="en-US" altLang="zh-CN" sz="2000" i="1">
                            <a:latin typeface="Cambria Math" panose="02040503050406030204" pitchFamily="18" charset="0"/>
                            <a:ea typeface="宋体" panose="02010600030101010101" pitchFamily="2" charset="-122"/>
                            <a:cs typeface="Cambria Math" panose="02040503050406030204" charset="0"/>
                          </a:rPr>
                        </m:ctrlPr>
                      </m:sSupPr>
                      <m:e>
                        <m:r>
                          <a:rPr lang="en-US" altLang="zh-CN" sz="2000" i="1">
                            <a:latin typeface="Cambria Math" panose="02040503050406030204" charset="0"/>
                            <a:ea typeface="宋体" panose="02010600030101010101" pitchFamily="2" charset="-122"/>
                            <a:cs typeface="Cambria Math" panose="02040503050406030204" charset="0"/>
                          </a:rPr>
                          <m:t>𝑋</m:t>
                        </m:r>
                      </m:e>
                      <m:sup>
                        <m:r>
                          <a:rPr lang="en-US" altLang="zh-CN" sz="2000" i="1">
                            <a:latin typeface="Cambria Math" panose="02040503050406030204" charset="0"/>
                            <a:ea typeface="宋体" panose="02010600030101010101" pitchFamily="2" charset="-122"/>
                            <a:cs typeface="Cambria Math" panose="02040503050406030204" charset="0"/>
                          </a:rPr>
                          <m:t>𝑃</m:t>
                        </m:r>
                      </m:sup>
                    </m:sSup>
                  </m:oMath>
                </a14:m>
                <a:r>
                  <a:rPr lang="zh-CN" altLang="en-US" sz="2000">
                    <a:latin typeface="宋体" panose="02010600030101010101" pitchFamily="2" charset="-122"/>
                    <a:ea typeface="宋体" panose="02010600030101010101" pitchFamily="2" charset="-122"/>
                    <a:cs typeface="宋体" panose="02010600030101010101" pitchFamily="2" charset="-122"/>
                  </a:rPr>
                  <a:t>之间的线性关系。</a:t>
                </a:r>
              </a:p>
            </p:txBody>
          </p:sp>
        </mc:Choice>
        <mc:Fallback xmlns="">
          <p:sp>
            <p:nvSpPr>
              <p:cNvPr id="12" name="文本框 11"/>
              <p:cNvSpPr txBox="1">
                <a:spLocks noRot="1" noChangeAspect="1" noMove="1" noResize="1" noEditPoints="1" noAdjustHandles="1" noChangeArrowheads="1" noChangeShapeType="1" noTextEdit="1"/>
              </p:cNvSpPr>
              <p:nvPr/>
            </p:nvSpPr>
            <p:spPr>
              <a:xfrm>
                <a:off x="1001395" y="3474720"/>
                <a:ext cx="10189845" cy="412115"/>
              </a:xfrm>
              <a:prstGeom prst="rect">
                <a:avLst/>
              </a:prstGeom>
              <a:blipFill rotWithShape="1">
                <a:blip r:embed="rId6"/>
                <a:stretch>
                  <a:fillRect/>
                </a:stretch>
              </a:blipFill>
            </p:spPr>
            <p:txBody>
              <a:bodyPr/>
              <a:lstStyle/>
              <a:p>
                <a:r>
                  <a:rPr lang="zh-CN" altLang="en-US">
                    <a:noFill/>
                  </a:rPr>
                  <a:t> </a:t>
                </a:r>
              </a:p>
            </p:txBody>
          </p:sp>
        </mc:Fallback>
      </mc:AlternateContent>
      <p:sp>
        <p:nvSpPr>
          <p:cNvPr id="11" name="灯片编号占位符 10"/>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3" name="文本框 2"/>
          <p:cNvSpPr txBox="1"/>
          <p:nvPr/>
        </p:nvSpPr>
        <p:spPr>
          <a:xfrm>
            <a:off x="1072515" y="2501265"/>
            <a:ext cx="9429750" cy="2707005"/>
          </a:xfrm>
          <a:prstGeom prst="rect">
            <a:avLst/>
          </a:prstGeom>
          <a:noFill/>
        </p:spPr>
        <p:txBody>
          <a:bodyPr wrap="square" rtlCol="0" anchor="t">
            <a:spAutoFit/>
          </a:bodyPr>
          <a:lstStyle/>
          <a:p>
            <a:pPr>
              <a:lnSpc>
                <a:spcPct val="170000"/>
              </a:lnSpc>
            </a:pPr>
            <a:r>
              <a:rPr lang="zh-CN" altLang="en-US" sz="2000">
                <a:latin typeface="宋体" panose="02010600030101010101" pitchFamily="2" charset="-122"/>
                <a:ea typeface="宋体" panose="02010600030101010101" pitchFamily="2" charset="-122"/>
                <a:cs typeface="宋体" panose="02010600030101010101" pitchFamily="2" charset="-122"/>
              </a:rPr>
              <a:t>为了达到基于测试误差选择最优模型的目的，需要估计测试误差，通常有两种方法:</a:t>
            </a:r>
          </a:p>
          <a:p>
            <a:pPr>
              <a:lnSpc>
                <a:spcPct val="170000"/>
              </a:lnSpc>
            </a:pPr>
            <a:r>
              <a:rPr lang="en-US" altLang="zh-CN" sz="2000">
                <a:latin typeface="宋体" panose="02010600030101010101" pitchFamily="2" charset="-122"/>
                <a:ea typeface="宋体" panose="02010600030101010101" pitchFamily="2" charset="-122"/>
                <a:cs typeface="宋体" panose="02010600030101010101" pitchFamily="2" charset="-122"/>
              </a:rPr>
              <a:t>1. </a:t>
            </a:r>
            <a:r>
              <a:rPr lang="zh-CN" altLang="en-US" sz="2000">
                <a:latin typeface="宋体" panose="02010600030101010101" pitchFamily="2" charset="-122"/>
                <a:ea typeface="宋体" panose="02010600030101010101" pitchFamily="2" charset="-122"/>
                <a:cs typeface="宋体" panose="02010600030101010101" pitchFamily="2" charset="-122"/>
              </a:rPr>
              <a:t>根据过拟合导致的偏差对训练误差进行调整，间接地估计测试误差。</a:t>
            </a:r>
          </a:p>
          <a:p>
            <a:pPr>
              <a:lnSpc>
                <a:spcPct val="170000"/>
              </a:lnSpc>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nSpc>
                <a:spcPct val="170000"/>
              </a:lnSpc>
            </a:pPr>
            <a:endParaRPr lang="zh-CN" altLang="en-US" sz="2000">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zh-CN" altLang="en-US" sz="2000">
                <a:latin typeface="宋体" panose="02010600030101010101" pitchFamily="2" charset="-122"/>
                <a:ea typeface="宋体" panose="02010600030101010101" pitchFamily="2" charset="-122"/>
                <a:cs typeface="宋体" panose="02010600030101010101" pitchFamily="2" charset="-122"/>
              </a:rPr>
              <a:t>2. 采用验证集方法或交叉验证方法，直接估计测试误差。</a:t>
            </a:r>
          </a:p>
        </p:txBody>
      </p:sp>
      <p:sp>
        <p:nvSpPr>
          <p:cNvPr id="5" name="圆角矩形 4"/>
          <p:cNvSpPr/>
          <p:nvPr/>
        </p:nvSpPr>
        <p:spPr>
          <a:xfrm>
            <a:off x="4751070" y="3808730"/>
            <a:ext cx="3378200" cy="5924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charset="0"/>
                <a:cs typeface="Times New Roman" panose="02020603050405020304" charset="0"/>
              </a:rPr>
              <a:t>Cp（AIC）、BIC或者调整R</a:t>
            </a:r>
            <a:r>
              <a:rPr lang="en-US" altLang="zh-CN" baseline="30000">
                <a:latin typeface="Times New Roman" panose="02020603050405020304" charset="0"/>
                <a:cs typeface="Times New Roman" panose="02020603050405020304" charset="0"/>
              </a:rPr>
              <a:t>2</a:t>
            </a:r>
          </a:p>
        </p:txBody>
      </p:sp>
      <p:sp>
        <p:nvSpPr>
          <p:cNvPr id="7" name="圆角矩形 6"/>
          <p:cNvSpPr/>
          <p:nvPr/>
        </p:nvSpPr>
        <p:spPr>
          <a:xfrm>
            <a:off x="4751070" y="5407025"/>
            <a:ext cx="3378200" cy="635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验证与交叉验证</a:t>
            </a:r>
          </a:p>
        </p:txBody>
      </p:sp>
      <p:sp>
        <p:nvSpPr>
          <p:cNvPr id="8" name="文本框 7"/>
          <p:cNvSpPr txBox="1"/>
          <p:nvPr/>
        </p:nvSpPr>
        <p:spPr>
          <a:xfrm>
            <a:off x="555625" y="1164590"/>
            <a:ext cx="10798810" cy="1137285"/>
          </a:xfrm>
          <a:prstGeom prst="rect">
            <a:avLst/>
          </a:prstGeom>
          <a:noFill/>
        </p:spPr>
        <p:txBody>
          <a:bodyPr wrap="square" rtlCol="0" anchor="t">
            <a:spAutoFit/>
          </a:bodyPr>
          <a:lstStyle/>
          <a:p>
            <a:pPr>
              <a:lnSpc>
                <a:spcPct val="17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包含所有预测变量的模型总是具有最小的RSS和最大的R</a:t>
            </a:r>
            <a:r>
              <a:rPr lang="zh-CN" altLang="en-US"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，这些统计量与训练误差有关。但需要找到具有最小测试误差的模型，并不适用于对包含不同个数预测变量的模型进行模型选择。</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20</a:t>
            </a:fld>
            <a:endParaRPr lang="zh-CN" altLang="en-US"/>
          </a:p>
        </p:txBody>
      </p:sp>
      <p:sp>
        <p:nvSpPr>
          <p:cNvPr id="6" name="同侧圆角矩形 5"/>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4" name="圆角矩形 3"/>
          <p:cNvSpPr/>
          <p:nvPr/>
        </p:nvSpPr>
        <p:spPr>
          <a:xfrm>
            <a:off x="740410" y="1147445"/>
            <a:ext cx="1094105" cy="626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Times New Roman" panose="02020603050405020304" charset="0"/>
                <a:cs typeface="Times New Roman" panose="02020603050405020304" charset="0"/>
              </a:rPr>
              <a:t>C</a:t>
            </a:r>
            <a:r>
              <a:rPr lang="en-US" altLang="zh-CN" sz="2400" b="1" baseline="-25000">
                <a:latin typeface="Times New Roman" panose="02020603050405020304" charset="0"/>
                <a:cs typeface="Times New Roman" panose="02020603050405020304" charset="0"/>
              </a:rPr>
              <a:t>p</a:t>
            </a:r>
          </a:p>
        </p:txBody>
      </p:sp>
      <p:graphicFrame>
        <p:nvGraphicFramePr>
          <p:cNvPr id="6" name="对象 5">
            <a:hlinkClick r:id="" action="ppaction://ole?verb=0"/>
          </p:cNvPr>
          <p:cNvGraphicFramePr>
            <a:graphicFrameLocks noChangeAspect="1"/>
          </p:cNvGraphicFramePr>
          <p:nvPr/>
        </p:nvGraphicFramePr>
        <p:xfrm>
          <a:off x="4433570" y="2049780"/>
          <a:ext cx="3324225" cy="972185"/>
        </p:xfrm>
        <a:graphic>
          <a:graphicData uri="http://schemas.openxmlformats.org/presentationml/2006/ole">
            <mc:AlternateContent xmlns:mc="http://schemas.openxmlformats.org/markup-compatibility/2006">
              <mc:Choice xmlns:v="urn:schemas-microsoft-com:vml" Requires="v">
                <p:oleObj spid="_x0000_s3155" r:id="rId5" imgW="1346200" imgH="393700" progId="Equation.KSEE3">
                  <p:embed/>
                </p:oleObj>
              </mc:Choice>
              <mc:Fallback>
                <p:oleObj r:id="rId5" imgW="1346200" imgH="393700" progId="Equation.KSEE3">
                  <p:embed/>
                  <p:pic>
                    <p:nvPicPr>
                      <p:cNvPr id="0" name="图片 3072"/>
                      <p:cNvPicPr/>
                      <p:nvPr/>
                    </p:nvPicPr>
                    <p:blipFill>
                      <a:blip r:embed="rId6"/>
                      <a:stretch>
                        <a:fillRect/>
                      </a:stretch>
                    </p:blipFill>
                    <p:spPr>
                      <a:xfrm>
                        <a:off x="4433570" y="2049780"/>
                        <a:ext cx="3324225" cy="972185"/>
                      </a:xfrm>
                      <a:prstGeom prst="rect">
                        <a:avLst/>
                      </a:prstGeom>
                    </p:spPr>
                  </p:pic>
                </p:oleObj>
              </mc:Fallback>
            </mc:AlternateContent>
          </a:graphicData>
        </a:graphic>
      </p:graphicFrame>
      <p:sp>
        <p:nvSpPr>
          <p:cNvPr id="2" name="文本框 1"/>
          <p:cNvSpPr txBox="1"/>
          <p:nvPr/>
        </p:nvSpPr>
        <p:spPr>
          <a:xfrm>
            <a:off x="2024380" y="1405255"/>
            <a:ext cx="7028180" cy="368300"/>
          </a:xfrm>
          <a:prstGeom prst="rect">
            <a:avLst/>
          </a:prstGeom>
          <a:noFill/>
        </p:spPr>
        <p:txBody>
          <a:bodyPr wrap="square" rtlCol="0">
            <a:spAutoFit/>
          </a:bodyPr>
          <a:lstStyle/>
          <a:p>
            <a:r>
              <a:rPr lang="zh-CN" altLang="en-US">
                <a:latin typeface="Times New Roman" panose="02020603050405020304" charset="0"/>
                <a:ea typeface="宋体" panose="02010600030101010101" pitchFamily="2" charset="-122"/>
                <a:cs typeface="Times New Roman" panose="02020603050405020304" charset="0"/>
              </a:rPr>
              <a:t>采用最小二乘法拟合一个包含</a:t>
            </a:r>
            <a:r>
              <a:rPr lang="en-US" altLang="zh-CN">
                <a:latin typeface="Times New Roman" panose="02020603050405020304" charset="0"/>
                <a:ea typeface="宋体" panose="02010600030101010101" pitchFamily="2" charset="-122"/>
                <a:cs typeface="Times New Roman" panose="02020603050405020304" charset="0"/>
              </a:rPr>
              <a:t>d</a:t>
            </a:r>
            <a:r>
              <a:rPr lang="zh-CN" altLang="en-US">
                <a:latin typeface="Times New Roman" panose="02020603050405020304" charset="0"/>
                <a:ea typeface="宋体" panose="02010600030101010101" pitchFamily="2" charset="-122"/>
                <a:cs typeface="Times New Roman" panose="02020603050405020304" charset="0"/>
              </a:rPr>
              <a:t>个预测变量的模型，</a:t>
            </a:r>
            <a:r>
              <a:rPr lang="en-US" altLang="zh-CN">
                <a:latin typeface="Times New Roman" panose="02020603050405020304" charset="0"/>
                <a:ea typeface="宋体" panose="02010600030101010101" pitchFamily="2" charset="-122"/>
                <a:cs typeface="Times New Roman" panose="02020603050405020304" charset="0"/>
              </a:rPr>
              <a:t>C</a:t>
            </a:r>
            <a:r>
              <a:rPr lang="en-US" altLang="zh-CN" baseline="-25000">
                <a:latin typeface="Times New Roman" panose="02020603050405020304" charset="0"/>
                <a:ea typeface="宋体" panose="02010600030101010101" pitchFamily="2" charset="-122"/>
                <a:cs typeface="Times New Roman" panose="02020603050405020304" charset="0"/>
              </a:rPr>
              <a:t>p</a:t>
            </a:r>
            <a:r>
              <a:rPr lang="zh-CN" altLang="en-US">
                <a:latin typeface="Times New Roman" panose="02020603050405020304" charset="0"/>
                <a:ea typeface="宋体" panose="02010600030101010101" pitchFamily="2" charset="-122"/>
                <a:cs typeface="Times New Roman" panose="02020603050405020304" charset="0"/>
              </a:rPr>
              <a:t>值计算如下：</a:t>
            </a:r>
          </a:p>
        </p:txBody>
      </p:sp>
      <p:sp>
        <p:nvSpPr>
          <p:cNvPr id="3" name="文本框 2"/>
          <p:cNvSpPr txBox="1"/>
          <p:nvPr/>
        </p:nvSpPr>
        <p:spPr>
          <a:xfrm>
            <a:off x="868045" y="3364865"/>
            <a:ext cx="10634345" cy="2078990"/>
          </a:xfrm>
          <a:prstGeom prst="rect">
            <a:avLst/>
          </a:prstGeom>
          <a:noFill/>
        </p:spPr>
        <p:txBody>
          <a:bodyPr wrap="square" rtlCol="0" anchor="t">
            <a:spAutoFit/>
          </a:bodyPr>
          <a:lstStyle/>
          <a:p>
            <a:pPr marL="285750" indent="-285750">
              <a:lnSpc>
                <a:spcPct val="19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其中 </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是公式中各个响应变量观测误差的方差</a:t>
            </a:r>
            <a:r>
              <a:rPr lang="zh-CN" altLang="en-US" sz="2800">
                <a:latin typeface="Times New Roman" panose="02020603050405020304" charset="0"/>
                <a:ea typeface="宋体" panose="02010600030101010101" pitchFamily="2" charset="-122"/>
                <a:cs typeface="Times New Roman" panose="02020603050405020304" charset="0"/>
              </a:rPr>
              <a:t>ε</a:t>
            </a:r>
            <a:r>
              <a:rPr lang="zh-CN" altLang="en-US" sz="2000">
                <a:latin typeface="Times New Roman" panose="02020603050405020304" charset="0"/>
                <a:ea typeface="宋体" panose="02010600030101010101" pitchFamily="2" charset="-122"/>
                <a:cs typeface="Times New Roman" panose="02020603050405020304" charset="0"/>
              </a:rPr>
              <a:t>的估计值。</a:t>
            </a:r>
          </a:p>
          <a:p>
            <a:pPr marL="285750" indent="-285750">
              <a:lnSpc>
                <a:spcPct val="19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C</a:t>
            </a:r>
            <a:r>
              <a:rPr lang="en-US" altLang="zh-CN" sz="2000" baseline="-25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是测试均方误差的无偏估计。</a:t>
            </a:r>
          </a:p>
          <a:p>
            <a:pPr marL="285750" indent="-285750">
              <a:lnSpc>
                <a:spcPct val="19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测试误差较低的模型</a:t>
            </a:r>
            <a:r>
              <a:rPr lang="en-US" altLang="zh-CN" sz="2000">
                <a:latin typeface="Times New Roman" panose="02020603050405020304" charset="0"/>
                <a:ea typeface="宋体" panose="02010600030101010101" pitchFamily="2" charset="-122"/>
                <a:cs typeface="Times New Roman" panose="02020603050405020304" charset="0"/>
              </a:rPr>
              <a:t>C</a:t>
            </a:r>
            <a:r>
              <a:rPr lang="en-US" altLang="zh-CN" sz="2000" baseline="-25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统计量取值也较低，可以通过选择具有</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最低</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C</a:t>
            </a:r>
            <a:r>
              <a:rPr lang="en-US" altLang="zh-CN" sz="2000" baseline="-25000">
                <a:solidFill>
                  <a:srgbClr val="FF0000"/>
                </a:solidFill>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的模型作为最优模型。</a:t>
            </a:r>
          </a:p>
        </p:txBody>
      </p:sp>
      <p:graphicFrame>
        <p:nvGraphicFramePr>
          <p:cNvPr id="5" name="对象 4">
            <a:hlinkClick r:id="" action="ppaction://ole?verb=0"/>
          </p:cNvPr>
          <p:cNvGraphicFramePr>
            <a:graphicFrameLocks noChangeAspect="1"/>
          </p:cNvGraphicFramePr>
          <p:nvPr/>
        </p:nvGraphicFramePr>
        <p:xfrm>
          <a:off x="1749425" y="3656330"/>
          <a:ext cx="476250" cy="476250"/>
        </p:xfrm>
        <a:graphic>
          <a:graphicData uri="http://schemas.openxmlformats.org/presentationml/2006/ole">
            <mc:AlternateContent xmlns:mc="http://schemas.openxmlformats.org/markup-compatibility/2006">
              <mc:Choice xmlns:v="urn:schemas-microsoft-com:vml" Requires="v">
                <p:oleObj spid="_x0000_s3156" r:id="rId7" imgW="203200" imgH="203200" progId="Equation.KSEE3">
                  <p:embed/>
                </p:oleObj>
              </mc:Choice>
              <mc:Fallback>
                <p:oleObj r:id="rId7" imgW="203200" imgH="203200" progId="Equation.KSEE3">
                  <p:embed/>
                  <p:pic>
                    <p:nvPicPr>
                      <p:cNvPr id="0" name="图片 2048"/>
                      <p:cNvPicPr/>
                      <p:nvPr/>
                    </p:nvPicPr>
                    <p:blipFill>
                      <a:blip r:embed="rId8"/>
                      <a:stretch>
                        <a:fillRect/>
                      </a:stretch>
                    </p:blipFill>
                    <p:spPr>
                      <a:xfrm>
                        <a:off x="1749425" y="3656330"/>
                        <a:ext cx="476250" cy="476250"/>
                      </a:xfrm>
                      <a:prstGeom prst="rect">
                        <a:avLst/>
                      </a:prstGeom>
                    </p:spPr>
                  </p:pic>
                </p:oleObj>
              </mc:Fallback>
            </mc:AlternateContent>
          </a:graphicData>
        </a:graphic>
      </p:graphicFrame>
      <p:sp>
        <p:nvSpPr>
          <p:cNvPr id="7" name="灯片编号占位符 6"/>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10" name="同侧圆角矩形 9"/>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4" name="圆角矩形 3"/>
          <p:cNvSpPr/>
          <p:nvPr/>
        </p:nvSpPr>
        <p:spPr>
          <a:xfrm>
            <a:off x="351155" y="1271270"/>
            <a:ext cx="1115060" cy="5924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Times New Roman" panose="02020603050405020304" charset="0"/>
                <a:cs typeface="Times New Roman" panose="02020603050405020304" charset="0"/>
              </a:rPr>
              <a:t>AIC</a:t>
            </a:r>
            <a:endParaRPr lang="en-US" altLang="zh-CN" sz="2000" b="1" baseline="30000">
              <a:latin typeface="Times New Roman" panose="02020603050405020304" charset="0"/>
              <a:cs typeface="Times New Roman" panose="02020603050405020304" charset="0"/>
            </a:endParaRPr>
          </a:p>
        </p:txBody>
      </p:sp>
      <p:graphicFrame>
        <p:nvGraphicFramePr>
          <p:cNvPr id="8" name="对象 7">
            <a:hlinkClick r:id="" action="ppaction://ole?verb=0"/>
          </p:cNvPr>
          <p:cNvGraphicFramePr>
            <a:graphicFrameLocks noChangeAspect="1"/>
          </p:cNvGraphicFramePr>
          <p:nvPr/>
        </p:nvGraphicFramePr>
        <p:xfrm>
          <a:off x="4509770" y="4331335"/>
          <a:ext cx="3172460" cy="774700"/>
        </p:xfrm>
        <a:graphic>
          <a:graphicData uri="http://schemas.openxmlformats.org/presentationml/2006/ole">
            <mc:AlternateContent xmlns:mc="http://schemas.openxmlformats.org/markup-compatibility/2006">
              <mc:Choice xmlns:v="urn:schemas-microsoft-com:vml" Requires="v">
                <p:oleObj spid="_x0000_s4177" r:id="rId5" imgW="1612900" imgH="393700" progId="Equation.KSEE3">
                  <p:embed/>
                </p:oleObj>
              </mc:Choice>
              <mc:Fallback>
                <p:oleObj r:id="rId5" imgW="1612900" imgH="393700" progId="Equation.KSEE3">
                  <p:embed/>
                  <p:pic>
                    <p:nvPicPr>
                      <p:cNvPr id="0" name="图片 3073"/>
                      <p:cNvPicPr/>
                      <p:nvPr/>
                    </p:nvPicPr>
                    <p:blipFill>
                      <a:blip r:embed="rId6"/>
                      <a:stretch>
                        <a:fillRect/>
                      </a:stretch>
                    </p:blipFill>
                    <p:spPr>
                      <a:xfrm>
                        <a:off x="4509770" y="4331335"/>
                        <a:ext cx="3172460" cy="774700"/>
                      </a:xfrm>
                      <a:prstGeom prst="rect">
                        <a:avLst/>
                      </a:prstGeom>
                    </p:spPr>
                  </p:pic>
                </p:oleObj>
              </mc:Fallback>
            </mc:AlternateContent>
          </a:graphicData>
        </a:graphic>
      </p:graphicFrame>
      <p:sp>
        <p:nvSpPr>
          <p:cNvPr id="3" name="文本框 2"/>
          <p:cNvSpPr txBox="1"/>
          <p:nvPr/>
        </p:nvSpPr>
        <p:spPr>
          <a:xfrm>
            <a:off x="1532890" y="1586230"/>
            <a:ext cx="10281285" cy="398780"/>
          </a:xfrm>
          <a:prstGeom prst="rect">
            <a:avLst/>
          </a:prstGeom>
          <a:noFill/>
        </p:spPr>
        <p:txBody>
          <a:bodyPr wrap="square" rtlCol="0">
            <a:spAutoFit/>
          </a:bodyPr>
          <a:lstStyle/>
          <a:p>
            <a:r>
              <a:rPr lang="en-US" altLang="zh-CN" sz="2000">
                <a:latin typeface="Times New Roman" panose="02020603050405020304" charset="0"/>
                <a:ea typeface="宋体" panose="02010600030101010101" pitchFamily="2" charset="-122"/>
                <a:cs typeface="Times New Roman" panose="02020603050405020304" charset="0"/>
              </a:rPr>
              <a:t>AIC</a:t>
            </a:r>
            <a:r>
              <a:rPr lang="zh-CN" altLang="en-US" sz="2000">
                <a:latin typeface="Times New Roman" panose="02020603050405020304" charset="0"/>
                <a:ea typeface="宋体" panose="02010600030101010101" pitchFamily="2" charset="-122"/>
                <a:cs typeface="Times New Roman" panose="02020603050405020304" charset="0"/>
              </a:rPr>
              <a:t>准则适应于许多使用极大似然法进行拟合的模型，式中L为估计模型似然函数的最大值。</a:t>
            </a:r>
          </a:p>
        </p:txBody>
      </p:sp>
      <p:sp>
        <p:nvSpPr>
          <p:cNvPr id="13" name="文本框 12"/>
          <p:cNvSpPr txBox="1"/>
          <p:nvPr/>
        </p:nvSpPr>
        <p:spPr>
          <a:xfrm>
            <a:off x="873125" y="3244850"/>
            <a:ext cx="10813415" cy="953135"/>
          </a:xfrm>
          <a:prstGeom prst="rect">
            <a:avLst/>
          </a:prstGeom>
          <a:no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AIC</a:t>
            </a:r>
            <a:r>
              <a:rPr lang="zh-CN" altLang="en-US" sz="2000">
                <a:latin typeface="Times New Roman" panose="02020603050405020304" charset="0"/>
                <a:ea typeface="宋体" panose="02010600030101010101" pitchFamily="2" charset="-122"/>
                <a:cs typeface="Times New Roman" panose="02020603050405020304" charset="0"/>
              </a:rPr>
              <a:t>准则适用于许多使用极大似然法进行拟合的模型，若模型误差项服从高斯分布，极大似然估计和最小二乘估计是等价的，</a:t>
            </a:r>
            <a:r>
              <a:rPr lang="en-US" altLang="zh-CN" sz="2000">
                <a:latin typeface="Times New Roman" panose="02020603050405020304" charset="0"/>
                <a:ea typeface="宋体" panose="02010600030101010101" pitchFamily="2" charset="-122"/>
                <a:cs typeface="Times New Roman" panose="02020603050405020304" charset="0"/>
              </a:rPr>
              <a:t>AIC</a:t>
            </a:r>
            <a:r>
              <a:rPr lang="zh-CN" altLang="en-US" sz="2000">
                <a:latin typeface="Times New Roman" panose="02020603050405020304" charset="0"/>
                <a:ea typeface="宋体" panose="02010600030101010101" pitchFamily="2" charset="-122"/>
                <a:cs typeface="Times New Roman" panose="02020603050405020304" charset="0"/>
              </a:rPr>
              <a:t>可由下式给出：</a:t>
            </a:r>
          </a:p>
        </p:txBody>
      </p:sp>
      <p:sp>
        <p:nvSpPr>
          <p:cNvPr id="15" name="文本框 14"/>
          <p:cNvSpPr txBox="1"/>
          <p:nvPr/>
        </p:nvSpPr>
        <p:spPr>
          <a:xfrm>
            <a:off x="873125" y="5579110"/>
            <a:ext cx="3078480" cy="398780"/>
          </a:xfrm>
          <a:prstGeom prst="rect">
            <a:avLst/>
          </a:prstGeom>
          <a:noFill/>
        </p:spPr>
        <p:txBody>
          <a:bodyPr wrap="square" rtlCol="0" anchor="t">
            <a:spAutoFit/>
          </a:bodyPr>
          <a:lstStyle/>
          <a:p>
            <a:r>
              <a:rPr lang="zh-CN" altLang="en-US" sz="2000">
                <a:latin typeface="Times New Roman" panose="02020603050405020304" charset="0"/>
                <a:ea typeface="宋体" panose="02010600030101010101" pitchFamily="2" charset="-122"/>
                <a:cs typeface="Times New Roman" panose="02020603050405020304" charset="0"/>
              </a:rPr>
              <a:t>此时C</a:t>
            </a:r>
            <a:r>
              <a:rPr lang="zh-CN" altLang="en-US" sz="2000" baseline="-25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和AIC批次成比例。</a:t>
            </a:r>
          </a:p>
        </p:txBody>
      </p:sp>
      <p:graphicFrame>
        <p:nvGraphicFramePr>
          <p:cNvPr id="16" name="对象 15">
            <a:hlinkClick r:id="" action="ppaction://ole?verb=0"/>
          </p:cNvPr>
          <p:cNvGraphicFramePr>
            <a:graphicFrameLocks noChangeAspect="1"/>
          </p:cNvGraphicFramePr>
          <p:nvPr/>
        </p:nvGraphicFramePr>
        <p:xfrm>
          <a:off x="4589780" y="2443480"/>
          <a:ext cx="3012440" cy="459105"/>
        </p:xfrm>
        <a:graphic>
          <a:graphicData uri="http://schemas.openxmlformats.org/presentationml/2006/ole">
            <mc:AlternateContent xmlns:mc="http://schemas.openxmlformats.org/markup-compatibility/2006">
              <mc:Choice xmlns:v="urn:schemas-microsoft-com:vml" Requires="v">
                <p:oleObj spid="_x0000_s4178" r:id="rId7" imgW="1333500" imgH="203200" progId="Equation.KSEE3">
                  <p:embed/>
                </p:oleObj>
              </mc:Choice>
              <mc:Fallback>
                <p:oleObj r:id="rId7" imgW="1333500" imgH="203200" progId="Equation.KSEE3">
                  <p:embed/>
                  <p:pic>
                    <p:nvPicPr>
                      <p:cNvPr id="0" name="图片 3076"/>
                      <p:cNvPicPr/>
                      <p:nvPr/>
                    </p:nvPicPr>
                    <p:blipFill>
                      <a:blip r:embed="rId8"/>
                      <a:stretch>
                        <a:fillRect/>
                      </a:stretch>
                    </p:blipFill>
                    <p:spPr>
                      <a:xfrm>
                        <a:off x="4589780" y="2443480"/>
                        <a:ext cx="3012440" cy="459105"/>
                      </a:xfrm>
                      <a:prstGeom prst="rect">
                        <a:avLst/>
                      </a:prstGeom>
                    </p:spPr>
                  </p:pic>
                </p:oleObj>
              </mc:Fallback>
            </mc:AlternateContent>
          </a:graphicData>
        </a:graphic>
      </p:graphicFrame>
      <p:sp>
        <p:nvSpPr>
          <p:cNvPr id="2" name="文本框 1"/>
          <p:cNvSpPr txBox="1"/>
          <p:nvPr/>
        </p:nvSpPr>
        <p:spPr>
          <a:xfrm>
            <a:off x="1532890" y="1187450"/>
            <a:ext cx="6370955" cy="398780"/>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赤池信息量准则（</a:t>
            </a:r>
            <a:r>
              <a:rPr lang="en-US" altLang="zh-CN" sz="2000">
                <a:latin typeface="Times New Roman" panose="02020603050405020304" charset="0"/>
                <a:ea typeface="宋体" panose="02010600030101010101" pitchFamily="2" charset="-122"/>
                <a:cs typeface="Times New Roman" panose="02020603050405020304" charset="0"/>
              </a:rPr>
              <a:t>Akaike information criterion, AIC</a:t>
            </a:r>
            <a:r>
              <a:rPr lang="zh-CN" altLang="en-US" sz="2000">
                <a:latin typeface="Times New Roman" panose="02020603050405020304" charset="0"/>
                <a:ea typeface="宋体" panose="02010600030101010101" pitchFamily="2" charset="-122"/>
                <a:cs typeface="Times New Roman" panose="02020603050405020304" charset="0"/>
              </a:rPr>
              <a:t>）</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22</a:t>
            </a:fld>
            <a:endParaRPr lang="zh-CN" altLang="en-US"/>
          </a:p>
        </p:txBody>
      </p:sp>
      <p:sp>
        <p:nvSpPr>
          <p:cNvPr id="7" name="同侧圆角矩形 6"/>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4" name="圆角矩形 3"/>
          <p:cNvSpPr/>
          <p:nvPr/>
        </p:nvSpPr>
        <p:spPr>
          <a:xfrm>
            <a:off x="759460" y="1398270"/>
            <a:ext cx="1146810" cy="5924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Times New Roman" panose="02020603050405020304" charset="0"/>
                <a:cs typeface="Times New Roman" panose="02020603050405020304" charset="0"/>
              </a:rPr>
              <a:t>BIC </a:t>
            </a:r>
            <a:endParaRPr lang="en-US" altLang="zh-CN" sz="2000" b="1" baseline="30000">
              <a:latin typeface="Times New Roman" panose="02020603050405020304" charset="0"/>
              <a:cs typeface="Times New Roman" panose="02020603050405020304" charset="0"/>
            </a:endParaRPr>
          </a:p>
        </p:txBody>
      </p:sp>
      <p:graphicFrame>
        <p:nvGraphicFramePr>
          <p:cNvPr id="9" name="对象 8">
            <a:hlinkClick r:id="" action="ppaction://ole?verb=0"/>
          </p:cNvPr>
          <p:cNvGraphicFramePr>
            <a:graphicFrameLocks noChangeAspect="1"/>
          </p:cNvGraphicFramePr>
          <p:nvPr/>
        </p:nvGraphicFramePr>
        <p:xfrm>
          <a:off x="4238625" y="2912110"/>
          <a:ext cx="3564890" cy="812165"/>
        </p:xfrm>
        <a:graphic>
          <a:graphicData uri="http://schemas.openxmlformats.org/presentationml/2006/ole">
            <mc:AlternateContent xmlns:mc="http://schemas.openxmlformats.org/markup-compatibility/2006">
              <mc:Choice xmlns:v="urn:schemas-microsoft-com:vml" Requires="v">
                <p:oleObj spid="_x0000_s5239" r:id="rId5" imgW="1727200" imgH="393700" progId="Equation.KSEE3">
                  <p:embed/>
                </p:oleObj>
              </mc:Choice>
              <mc:Fallback>
                <p:oleObj r:id="rId5" imgW="1727200" imgH="393700" progId="Equation.KSEE3">
                  <p:embed/>
                  <p:pic>
                    <p:nvPicPr>
                      <p:cNvPr id="0" name="图片 3074"/>
                      <p:cNvPicPr/>
                      <p:nvPr/>
                    </p:nvPicPr>
                    <p:blipFill>
                      <a:blip r:embed="rId6"/>
                      <a:stretch>
                        <a:fillRect/>
                      </a:stretch>
                    </p:blipFill>
                    <p:spPr>
                      <a:xfrm>
                        <a:off x="4238625" y="2912110"/>
                        <a:ext cx="3564890" cy="812165"/>
                      </a:xfrm>
                      <a:prstGeom prst="rect">
                        <a:avLst/>
                      </a:prstGeom>
                    </p:spPr>
                  </p:pic>
                </p:oleObj>
              </mc:Fallback>
            </mc:AlternateContent>
          </a:graphicData>
        </a:graphic>
      </p:graphicFrame>
      <p:sp>
        <p:nvSpPr>
          <p:cNvPr id="3" name="文本框 2"/>
          <p:cNvSpPr txBox="1"/>
          <p:nvPr/>
        </p:nvSpPr>
        <p:spPr>
          <a:xfrm>
            <a:off x="2072640" y="1794510"/>
            <a:ext cx="8257540" cy="398780"/>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对于包含</a:t>
            </a:r>
            <a:r>
              <a:rPr lang="en-US" altLang="zh-CN" sz="2000">
                <a:latin typeface="Times New Roman" panose="02020603050405020304" charset="0"/>
                <a:ea typeface="宋体" panose="02010600030101010101" pitchFamily="2" charset="-122"/>
                <a:cs typeface="Times New Roman" panose="02020603050405020304" charset="0"/>
              </a:rPr>
              <a:t>d</a:t>
            </a:r>
            <a:r>
              <a:rPr lang="zh-CN" altLang="en-US" sz="2000">
                <a:latin typeface="Times New Roman" panose="02020603050405020304" charset="0"/>
                <a:ea typeface="宋体" panose="02010600030101010101" pitchFamily="2" charset="-122"/>
                <a:cs typeface="Times New Roman" panose="02020603050405020304" charset="0"/>
              </a:rPr>
              <a:t>个预测变量的最小二乘模型，</a:t>
            </a:r>
            <a:r>
              <a:rPr lang="en-US" altLang="zh-CN" sz="2000">
                <a:latin typeface="Times New Roman" panose="02020603050405020304" charset="0"/>
                <a:ea typeface="宋体" panose="02010600030101010101" pitchFamily="2" charset="-122"/>
                <a:cs typeface="Times New Roman" panose="02020603050405020304" charset="0"/>
              </a:rPr>
              <a:t>BIC</a:t>
            </a:r>
            <a:r>
              <a:rPr lang="zh-CN" altLang="en-US" sz="2000">
                <a:latin typeface="Times New Roman" panose="02020603050405020304" charset="0"/>
                <a:ea typeface="宋体" panose="02010600030101010101" pitchFamily="2" charset="-122"/>
                <a:cs typeface="Times New Roman" panose="02020603050405020304" charset="0"/>
              </a:rPr>
              <a:t>通常由下式给出：</a:t>
            </a:r>
          </a:p>
        </p:txBody>
      </p:sp>
      <p:grpSp>
        <p:nvGrpSpPr>
          <p:cNvPr id="12" name="组合 11"/>
          <p:cNvGrpSpPr/>
          <p:nvPr/>
        </p:nvGrpSpPr>
        <p:grpSpPr>
          <a:xfrm>
            <a:off x="663575" y="4443095"/>
            <a:ext cx="10714990" cy="1322070"/>
            <a:chOff x="992" y="7391"/>
            <a:chExt cx="16874" cy="2082"/>
          </a:xfrm>
          <a:solidFill>
            <a:schemeClr val="accent1">
              <a:alpha val="23000"/>
            </a:schemeClr>
          </a:solidFill>
        </p:grpSpPr>
        <p:sp>
          <p:nvSpPr>
            <p:cNvPr id="5" name="文本框 4"/>
            <p:cNvSpPr txBox="1"/>
            <p:nvPr/>
          </p:nvSpPr>
          <p:spPr>
            <a:xfrm>
              <a:off x="992" y="7391"/>
              <a:ext cx="16874" cy="2082"/>
            </a:xfrm>
            <a:prstGeom prst="rect">
              <a:avLst/>
            </a:prstGeom>
            <a:grpFill/>
          </p:spPr>
          <p:txBody>
            <a:bodyPr wrap="square" rtlCol="0">
              <a:spAutoFit/>
            </a:bodyPr>
            <a:lstStyle/>
            <a:p>
              <a:pPr marL="285750" indent="-285750">
                <a:lnSpc>
                  <a:spcPct val="20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测试误差较低的模型</a:t>
              </a:r>
              <a:r>
                <a:rPr lang="en-US" altLang="zh-CN" sz="2000">
                  <a:latin typeface="Times New Roman" panose="02020603050405020304" charset="0"/>
                  <a:ea typeface="宋体" panose="02010600030101010101" pitchFamily="2" charset="-122"/>
                  <a:cs typeface="Times New Roman" panose="02020603050405020304" charset="0"/>
                </a:rPr>
                <a:t>BIC</a:t>
              </a:r>
              <a:r>
                <a:rPr lang="zh-CN" altLang="en-US" sz="2000">
                  <a:latin typeface="Times New Roman" panose="02020603050405020304" charset="0"/>
                  <a:ea typeface="宋体" panose="02010600030101010101" pitchFamily="2" charset="-122"/>
                  <a:cs typeface="Times New Roman" panose="02020603050405020304" charset="0"/>
                </a:rPr>
                <a:t>统计量取值也较低，因此通常选取具有</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最低</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BIC</a:t>
              </a:r>
              <a:r>
                <a:rPr lang="zh-CN" altLang="en-US" sz="2000">
                  <a:latin typeface="Times New Roman" panose="02020603050405020304" charset="0"/>
                  <a:ea typeface="宋体" panose="02010600030101010101" pitchFamily="2" charset="-122"/>
                  <a:cs typeface="Times New Roman" panose="02020603050405020304" charset="0"/>
                </a:rPr>
                <a:t>的模型作为最优模型。</a:t>
              </a:r>
            </a:p>
            <a:p>
              <a:pPr marL="285750" indent="-285750">
                <a:lnSpc>
                  <a:spcPct val="20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BIC将C</a:t>
              </a:r>
              <a:r>
                <a:rPr lang="zh-CN" altLang="en-US" sz="2000" baseline="-25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使用的</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替换为</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项，其中n为观测数。</a:t>
              </a:r>
            </a:p>
          </p:txBody>
        </p:sp>
        <p:graphicFrame>
          <p:nvGraphicFramePr>
            <p:cNvPr id="7" name="对象 6">
              <a:hlinkClick r:id="" action="ppaction://ole?verb=0"/>
            </p:cNvPr>
            <p:cNvGraphicFramePr>
              <a:graphicFrameLocks noChangeAspect="1"/>
            </p:cNvGraphicFramePr>
            <p:nvPr/>
          </p:nvGraphicFramePr>
          <p:xfrm>
            <a:off x="4332" y="8702"/>
            <a:ext cx="1073" cy="593"/>
          </p:xfrm>
          <a:graphic>
            <a:graphicData uri="http://schemas.openxmlformats.org/presentationml/2006/ole">
              <mc:AlternateContent xmlns:mc="http://schemas.openxmlformats.org/markup-compatibility/2006">
                <mc:Choice xmlns:v="urn:schemas-microsoft-com:vml" Requires="v">
                  <p:oleObj spid="_x0000_s5240" r:id="rId7" imgW="368300" imgH="203200" progId="Equation.KSEE3">
                    <p:embed/>
                  </p:oleObj>
                </mc:Choice>
                <mc:Fallback>
                  <p:oleObj r:id="rId7" imgW="368300" imgH="203200" progId="Equation.KSEE3">
                    <p:embed/>
                    <p:pic>
                      <p:nvPicPr>
                        <p:cNvPr id="0" name="图片 4096"/>
                        <p:cNvPicPr/>
                        <p:nvPr/>
                      </p:nvPicPr>
                      <p:blipFill>
                        <a:blip r:embed="rId8"/>
                        <a:stretch>
                          <a:fillRect/>
                        </a:stretch>
                      </p:blipFill>
                      <p:spPr>
                        <a:xfrm>
                          <a:off x="4332" y="8702"/>
                          <a:ext cx="1073" cy="593"/>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6693" y="8702"/>
            <a:ext cx="1963" cy="668"/>
          </p:xfrm>
          <a:graphic>
            <a:graphicData uri="http://schemas.openxmlformats.org/presentationml/2006/ole">
              <mc:AlternateContent xmlns:mc="http://schemas.openxmlformats.org/markup-compatibility/2006">
                <mc:Choice xmlns:v="urn:schemas-microsoft-com:vml" Requires="v">
                  <p:oleObj spid="_x0000_s5241" r:id="rId9" imgW="673100" imgH="228600" progId="Equation.KSEE3">
                    <p:embed/>
                  </p:oleObj>
                </mc:Choice>
                <mc:Fallback>
                  <p:oleObj r:id="rId9" imgW="673100" imgH="228600" progId="Equation.KSEE3">
                    <p:embed/>
                    <p:pic>
                      <p:nvPicPr>
                        <p:cNvPr id="0" name="图片 4097"/>
                        <p:cNvPicPr/>
                        <p:nvPr/>
                      </p:nvPicPr>
                      <p:blipFill>
                        <a:blip r:embed="rId10"/>
                        <a:stretch>
                          <a:fillRect/>
                        </a:stretch>
                      </p:blipFill>
                      <p:spPr>
                        <a:xfrm>
                          <a:off x="6693" y="8702"/>
                          <a:ext cx="1963" cy="668"/>
                        </a:xfrm>
                        <a:prstGeom prst="rect">
                          <a:avLst/>
                        </a:prstGeom>
                      </p:spPr>
                    </p:pic>
                  </p:oleObj>
                </mc:Fallback>
              </mc:AlternateContent>
            </a:graphicData>
          </a:graphic>
        </p:graphicFrame>
      </p:grpSp>
      <p:sp>
        <p:nvSpPr>
          <p:cNvPr id="2" name="文本框 1"/>
          <p:cNvSpPr txBox="1"/>
          <p:nvPr/>
        </p:nvSpPr>
        <p:spPr>
          <a:xfrm>
            <a:off x="2072640" y="1282700"/>
            <a:ext cx="6519545" cy="398780"/>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贝叶斯信息准则（</a:t>
            </a:r>
            <a:r>
              <a:rPr lang="en-US" altLang="zh-CN" sz="2000">
                <a:latin typeface="Times New Roman" panose="02020603050405020304" charset="0"/>
                <a:ea typeface="宋体" panose="02010600030101010101" pitchFamily="2" charset="-122"/>
                <a:cs typeface="Times New Roman" panose="02020603050405020304" charset="0"/>
              </a:rPr>
              <a:t>Bayesian information criterion,BIC</a:t>
            </a:r>
            <a:r>
              <a:rPr lang="zh-CN" altLang="en-US" sz="2000">
                <a:latin typeface="Times New Roman" panose="02020603050405020304" charset="0"/>
                <a:ea typeface="宋体" panose="02010600030101010101" pitchFamily="2" charset="-122"/>
                <a:cs typeface="Times New Roman" panose="02020603050405020304" charset="0"/>
              </a:rPr>
              <a:t>）</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23</a:t>
            </a:fld>
            <a:endParaRPr lang="zh-CN" altLang="en-US"/>
          </a:p>
        </p:txBody>
      </p:sp>
      <p:sp>
        <p:nvSpPr>
          <p:cNvPr id="13" name="同侧圆角矩形 12"/>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4" name="圆角矩形 3"/>
          <p:cNvSpPr/>
          <p:nvPr/>
        </p:nvSpPr>
        <p:spPr>
          <a:xfrm>
            <a:off x="584835" y="1108710"/>
            <a:ext cx="1401445" cy="5924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charset="0"/>
                <a:cs typeface="Times New Roman" panose="02020603050405020304" charset="0"/>
              </a:rPr>
              <a:t>R</a:t>
            </a:r>
            <a:r>
              <a:rPr lang="en-US" altLang="zh-CN" b="1" baseline="30000">
                <a:latin typeface="Times New Roman" panose="02020603050405020304" charset="0"/>
                <a:cs typeface="Times New Roman" panose="02020603050405020304" charset="0"/>
              </a:rPr>
              <a:t>2</a:t>
            </a:r>
            <a:r>
              <a:rPr lang="zh-CN" altLang="en-US" b="1">
                <a:latin typeface="Times New Roman" panose="02020603050405020304" charset="0"/>
                <a:cs typeface="Times New Roman" panose="02020603050405020304" charset="0"/>
              </a:rPr>
              <a:t>统计量</a:t>
            </a:r>
          </a:p>
        </p:txBody>
      </p:sp>
      <p:pic>
        <p:nvPicPr>
          <p:cNvPr id="100" name="图片 99"/>
          <p:cNvPicPr/>
          <p:nvPr/>
        </p:nvPicPr>
        <p:blipFill>
          <a:blip r:embed="rId5"/>
          <a:stretch>
            <a:fillRect/>
          </a:stretch>
        </p:blipFill>
        <p:spPr>
          <a:xfrm>
            <a:off x="6781800" y="3430905"/>
            <a:ext cx="1828800" cy="662940"/>
          </a:xfrm>
          <a:prstGeom prst="rect">
            <a:avLst/>
          </a:prstGeom>
          <a:noFill/>
          <a:ln w="9525">
            <a:noFill/>
          </a:ln>
        </p:spPr>
      </p:pic>
      <p:pic>
        <p:nvPicPr>
          <p:cNvPr id="102" name="图片 101"/>
          <p:cNvPicPr/>
          <p:nvPr/>
        </p:nvPicPr>
        <p:blipFill>
          <a:blip r:embed="rId6"/>
          <a:stretch>
            <a:fillRect/>
          </a:stretch>
        </p:blipFill>
        <p:spPr>
          <a:xfrm>
            <a:off x="1303655" y="3456305"/>
            <a:ext cx="1740535" cy="611505"/>
          </a:xfrm>
          <a:prstGeom prst="rect">
            <a:avLst/>
          </a:prstGeom>
          <a:noFill/>
          <a:ln w="9525">
            <a:noFill/>
          </a:ln>
        </p:spPr>
      </p:pic>
      <p:graphicFrame>
        <p:nvGraphicFramePr>
          <p:cNvPr id="5" name="对象 4">
            <a:hlinkClick r:id="" action="ppaction://ole?verb=0"/>
          </p:cNvPr>
          <p:cNvGraphicFramePr>
            <a:graphicFrameLocks noChangeAspect="1"/>
          </p:cNvGraphicFramePr>
          <p:nvPr/>
        </p:nvGraphicFramePr>
        <p:xfrm>
          <a:off x="4309428" y="2289493"/>
          <a:ext cx="3383915" cy="800735"/>
        </p:xfrm>
        <a:graphic>
          <a:graphicData uri="http://schemas.openxmlformats.org/presentationml/2006/ole">
            <mc:AlternateContent xmlns:mc="http://schemas.openxmlformats.org/markup-compatibility/2006">
              <mc:Choice xmlns:v="urn:schemas-microsoft-com:vml" Requires="v">
                <p:oleObj spid="_x0000_s6187" r:id="rId7" imgW="1663700" imgH="393700" progId="Equation.KSEE3">
                  <p:embed/>
                </p:oleObj>
              </mc:Choice>
              <mc:Fallback>
                <p:oleObj r:id="rId7" imgW="1663700" imgH="393700" progId="Equation.KSEE3">
                  <p:embed/>
                  <p:pic>
                    <p:nvPicPr>
                      <p:cNvPr id="0" name="图片 5120"/>
                      <p:cNvPicPr/>
                      <p:nvPr/>
                    </p:nvPicPr>
                    <p:blipFill>
                      <a:blip r:embed="rId8"/>
                      <a:stretch>
                        <a:fillRect/>
                      </a:stretch>
                    </p:blipFill>
                    <p:spPr>
                      <a:xfrm>
                        <a:off x="4309428" y="2289493"/>
                        <a:ext cx="3383915" cy="800735"/>
                      </a:xfrm>
                      <a:prstGeom prst="rect">
                        <a:avLst/>
                      </a:prstGeom>
                    </p:spPr>
                  </p:pic>
                </p:oleObj>
              </mc:Fallback>
            </mc:AlternateContent>
          </a:graphicData>
        </a:graphic>
      </p:graphicFrame>
      <p:sp>
        <p:nvSpPr>
          <p:cNvPr id="7" name="文本框 6"/>
          <p:cNvSpPr txBox="1"/>
          <p:nvPr/>
        </p:nvSpPr>
        <p:spPr>
          <a:xfrm>
            <a:off x="8958580" y="3578225"/>
            <a:ext cx="1725295" cy="368300"/>
          </a:xfrm>
          <a:prstGeom prst="rect">
            <a:avLst/>
          </a:prstGeom>
          <a:noFill/>
        </p:spPr>
        <p:txBody>
          <a:bodyPr wrap="square" rtlCol="0">
            <a:spAutoFit/>
          </a:bodyPr>
          <a:lstStyle/>
          <a:p>
            <a:pPr algn="ctr"/>
            <a:r>
              <a:rPr lang="zh-CN" altLang="en-US">
                <a:latin typeface="宋体" panose="02010600030101010101" pitchFamily="2" charset="-122"/>
                <a:ea typeface="宋体" panose="02010600030101010101" pitchFamily="2" charset="-122"/>
              </a:rPr>
              <a:t>残差平方和</a:t>
            </a:r>
          </a:p>
        </p:txBody>
      </p:sp>
      <p:sp>
        <p:nvSpPr>
          <p:cNvPr id="12" name="文本框 11"/>
          <p:cNvSpPr txBox="1"/>
          <p:nvPr/>
        </p:nvSpPr>
        <p:spPr>
          <a:xfrm>
            <a:off x="3324225" y="3577590"/>
            <a:ext cx="2382520"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响应变量的总平方和</a:t>
            </a:r>
          </a:p>
        </p:txBody>
      </p:sp>
      <p:sp>
        <p:nvSpPr>
          <p:cNvPr id="13" name="文本框 12"/>
          <p:cNvSpPr txBox="1"/>
          <p:nvPr/>
        </p:nvSpPr>
        <p:spPr>
          <a:xfrm>
            <a:off x="584835" y="4326255"/>
            <a:ext cx="10833100" cy="1938020"/>
          </a:xfrm>
          <a:prstGeom prst="rect">
            <a:avLst/>
          </a:prstGeom>
          <a:solidFill>
            <a:schemeClr val="accent1">
              <a:alpha val="24000"/>
            </a:schemeClr>
          </a:solidFill>
        </p:spPr>
        <p:txBody>
          <a:bodyPr wrap="square" rtlCol="0">
            <a:spAutoFit/>
          </a:bodyPr>
          <a:lstStyle/>
          <a:p>
            <a:pPr marL="342900" indent="-342900">
              <a:lnSpc>
                <a:spcPct val="15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统计量接近</a:t>
            </a:r>
            <a:r>
              <a:rPr lang="en-US" altLang="zh-CN" sz="20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说明回归没有解释太多响应变量的变异；</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统计量接近</a:t>
            </a:r>
            <a:r>
              <a:rPr lang="en-US" altLang="zh-CN" sz="2000">
                <a:latin typeface="Times New Roman" panose="02020603050405020304" charset="0"/>
                <a:ea typeface="宋体" panose="02010600030101010101" pitchFamily="2" charset="-122"/>
                <a:cs typeface="Times New Roman" panose="02020603050405020304" charset="0"/>
              </a:rPr>
              <a:t>1</a:t>
            </a:r>
            <a:r>
              <a:rPr lang="zh-CN" altLang="en-US" sz="2000">
                <a:latin typeface="Times New Roman" panose="02020603050405020304" charset="0"/>
                <a:ea typeface="宋体" panose="02010600030101010101" pitchFamily="2" charset="-122"/>
                <a:cs typeface="Times New Roman" panose="02020603050405020304" charset="0"/>
              </a:rPr>
              <a:t>说明回归可以解释响应变量的大部分变异；</a:t>
            </a:r>
            <a:r>
              <a:rPr lang="en-US" altLang="zh-CN" sz="2000">
                <a:latin typeface="Times New Roman" panose="02020603050405020304" charset="0"/>
                <a:ea typeface="宋体" panose="02010600030101010101" pitchFamily="2" charset="-122"/>
                <a:cs typeface="Times New Roman" panose="02020603050405020304" charset="0"/>
              </a:rPr>
              <a:t>    </a:t>
            </a:r>
          </a:p>
          <a:p>
            <a:pPr marL="342900" indent="-342900">
              <a:lnSpc>
                <a:spcPct val="15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随着模型包含的变量个数的增加而增加，在样本容量一定的情况下，增加解释变量可以减少残差，也可使其自由度减少。</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24</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8" name="文本框 7"/>
          <p:cNvSpPr txBox="1"/>
          <p:nvPr/>
        </p:nvSpPr>
        <p:spPr>
          <a:xfrm>
            <a:off x="2208530" y="1057910"/>
            <a:ext cx="9131300" cy="891540"/>
          </a:xfrm>
          <a:prstGeom prst="rect">
            <a:avLst/>
          </a:prstGeom>
          <a:noFill/>
        </p:spPr>
        <p:txBody>
          <a:bodyPr wrap="square" rtlCol="0">
            <a:spAutoFit/>
          </a:bodyPr>
          <a:lstStyle/>
          <a:p>
            <a:pPr>
              <a:lnSpc>
                <a:spcPct val="130000"/>
              </a:lnSpc>
            </a:pPr>
            <a:r>
              <a:rPr lang="zh-CN" altLang="en-US" sz="2000">
                <a:latin typeface="Times New Roman" panose="02020603050405020304" charset="0"/>
                <a:ea typeface="宋体" panose="02010600030101010101" pitchFamily="2" charset="-122"/>
                <a:cs typeface="Times New Roman" panose="02020603050405020304" charset="0"/>
              </a:rPr>
              <a:t>是衡量拟合度的另一个标准。</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统计量采取比例形式，所以它的值总在</a:t>
            </a:r>
            <a:r>
              <a:rPr lang="en-US" altLang="zh-CN" sz="20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和</a:t>
            </a:r>
            <a:r>
              <a:rPr lang="en-US" altLang="zh-CN" sz="2000">
                <a:latin typeface="Times New Roman" panose="02020603050405020304" charset="0"/>
                <a:ea typeface="宋体" panose="02010600030101010101" pitchFamily="2" charset="-122"/>
                <a:cs typeface="Times New Roman" panose="02020603050405020304" charset="0"/>
              </a:rPr>
              <a:t>1</a:t>
            </a:r>
            <a:r>
              <a:rPr lang="zh-CN" altLang="en-US" sz="2000">
                <a:latin typeface="Times New Roman" panose="02020603050405020304" charset="0"/>
                <a:ea typeface="宋体" panose="02010600030101010101" pitchFamily="2" charset="-122"/>
                <a:cs typeface="Times New Roman" panose="02020603050405020304" charset="0"/>
              </a:rPr>
              <a:t>之间，与</a:t>
            </a:r>
            <a:r>
              <a:rPr lang="en-US" altLang="zh-CN" sz="2000">
                <a:latin typeface="Times New Roman" panose="02020603050405020304" charset="0"/>
                <a:ea typeface="宋体" panose="02010600030101010101" pitchFamily="2" charset="-122"/>
                <a:cs typeface="Times New Roman" panose="02020603050405020304" charset="0"/>
              </a:rPr>
              <a:t>Y</a:t>
            </a:r>
            <a:r>
              <a:rPr lang="zh-CN" altLang="en-US" sz="2000">
                <a:latin typeface="Times New Roman" panose="02020603050405020304" charset="0"/>
                <a:ea typeface="宋体" panose="02010600030101010101" pitchFamily="2" charset="-122"/>
                <a:cs typeface="Times New Roman" panose="02020603050405020304" charset="0"/>
              </a:rPr>
              <a:t>的量级无关。</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用下式表示：</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4" name="圆角矩形 3"/>
          <p:cNvSpPr/>
          <p:nvPr/>
        </p:nvSpPr>
        <p:spPr>
          <a:xfrm>
            <a:off x="648335" y="1469390"/>
            <a:ext cx="1401445" cy="5924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charset="0"/>
                <a:cs typeface="Times New Roman" panose="02020603050405020304" charset="0"/>
              </a:rPr>
              <a:t>调整R</a:t>
            </a:r>
            <a:r>
              <a:rPr lang="en-US" altLang="zh-CN" b="1" baseline="30000">
                <a:latin typeface="Times New Roman" panose="02020603050405020304" charset="0"/>
                <a:cs typeface="Times New Roman" panose="02020603050405020304" charset="0"/>
              </a:rPr>
              <a:t>2</a:t>
            </a:r>
          </a:p>
        </p:txBody>
      </p:sp>
      <p:graphicFrame>
        <p:nvGraphicFramePr>
          <p:cNvPr id="10" name="对象 9">
            <a:hlinkClick r:id="" action="ppaction://ole?verb=0"/>
          </p:cNvPr>
          <p:cNvGraphicFramePr>
            <a:graphicFrameLocks noChangeAspect="1"/>
          </p:cNvGraphicFramePr>
          <p:nvPr/>
        </p:nvGraphicFramePr>
        <p:xfrm>
          <a:off x="4171315" y="3129915"/>
          <a:ext cx="3483610" cy="815340"/>
        </p:xfrm>
        <a:graphic>
          <a:graphicData uri="http://schemas.openxmlformats.org/presentationml/2006/ole">
            <mc:AlternateContent xmlns:mc="http://schemas.openxmlformats.org/markup-compatibility/2006">
              <mc:Choice xmlns:v="urn:schemas-microsoft-com:vml" Requires="v">
                <p:oleObj spid="_x0000_s7211" r:id="rId5" imgW="1790700" imgH="419100" progId="Equation.KSEE3">
                  <p:embed/>
                </p:oleObj>
              </mc:Choice>
              <mc:Fallback>
                <p:oleObj r:id="rId5" imgW="1790700" imgH="419100" progId="Equation.KSEE3">
                  <p:embed/>
                  <p:pic>
                    <p:nvPicPr>
                      <p:cNvPr id="0" name="图片 3075"/>
                      <p:cNvPicPr/>
                      <p:nvPr/>
                    </p:nvPicPr>
                    <p:blipFill>
                      <a:blip r:embed="rId6"/>
                      <a:stretch>
                        <a:fillRect/>
                      </a:stretch>
                    </p:blipFill>
                    <p:spPr>
                      <a:xfrm>
                        <a:off x="4171315" y="3129915"/>
                        <a:ext cx="3483610" cy="815340"/>
                      </a:xfrm>
                      <a:prstGeom prst="rect">
                        <a:avLst/>
                      </a:prstGeom>
                    </p:spPr>
                  </p:pic>
                </p:oleObj>
              </mc:Fallback>
            </mc:AlternateContent>
          </a:graphicData>
        </a:graphic>
      </p:graphicFrame>
      <p:sp>
        <p:nvSpPr>
          <p:cNvPr id="14" name="文本框 13"/>
          <p:cNvSpPr txBox="1"/>
          <p:nvPr/>
        </p:nvSpPr>
        <p:spPr>
          <a:xfrm>
            <a:off x="798830" y="4418330"/>
            <a:ext cx="10811510" cy="1938020"/>
          </a:xfrm>
          <a:prstGeom prst="rect">
            <a:avLst/>
          </a:prstGeom>
          <a:solidFill>
            <a:schemeClr val="accent1">
              <a:alpha val="23000"/>
            </a:schemeClr>
          </a:solidFill>
        </p:spPr>
        <p:txBody>
          <a:bodyPr wrap="square" rtlCol="0">
            <a:spAutoFit/>
          </a:bodyPr>
          <a:lstStyle/>
          <a:p>
            <a:pPr marL="342900" indent="-342900">
              <a:lnSpc>
                <a:spcPct val="15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的值越大，模型测试误差越低。</a:t>
            </a:r>
          </a:p>
          <a:p>
            <a:pPr marL="342900" indent="-342900">
              <a:lnSpc>
                <a:spcPct val="15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若加入冗余变量，</a:t>
            </a:r>
            <a:r>
              <a:rPr lang="en-US" altLang="zh-CN" sz="2000">
                <a:latin typeface="Times New Roman" panose="02020603050405020304" charset="0"/>
                <a:ea typeface="宋体" panose="02010600030101010101" pitchFamily="2" charset="-122"/>
                <a:cs typeface="Times New Roman" panose="02020603050405020304" charset="0"/>
              </a:rPr>
              <a:t>d</a:t>
            </a:r>
            <a:r>
              <a:rPr lang="zh-CN" altLang="en-US" sz="2000">
                <a:latin typeface="Times New Roman" panose="02020603050405020304" charset="0"/>
                <a:ea typeface="宋体" panose="02010600030101010101" pitchFamily="2" charset="-122"/>
                <a:cs typeface="Times New Roman" panose="02020603050405020304" charset="0"/>
              </a:rPr>
              <a:t>值增加，便会导致调整</a:t>
            </a:r>
            <a:r>
              <a:rPr lang="en-US" altLang="zh-CN" sz="2000">
                <a:latin typeface="Times New Roman" panose="02020603050405020304" charset="0"/>
                <a:ea typeface="宋体" panose="02010600030101010101" pitchFamily="2" charset="-122"/>
                <a:cs typeface="Times New Roman" panose="02020603050405020304" charset="0"/>
              </a:rPr>
              <a:t>R2</a:t>
            </a:r>
            <a:r>
              <a:rPr lang="zh-CN" altLang="en-US" sz="2000">
                <a:latin typeface="Times New Roman" panose="02020603050405020304" charset="0"/>
                <a:ea typeface="宋体" panose="02010600030101010101" pitchFamily="2" charset="-122"/>
                <a:cs typeface="Times New Roman" panose="02020603050405020304" charset="0"/>
              </a:rPr>
              <a:t>的值降低，因此，理论上拥有最大调整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的模型只包含正确变量，无冗余变量。</a:t>
            </a:r>
          </a:p>
          <a:p>
            <a:pPr marL="342900" indent="-342900">
              <a:lnSpc>
                <a:spcPct val="15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统计量对纳入不必要变量的模型引入了惩罚。</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25</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8" name="文本框 7"/>
          <p:cNvSpPr txBox="1"/>
          <p:nvPr/>
        </p:nvSpPr>
        <p:spPr>
          <a:xfrm>
            <a:off x="2232025" y="1166495"/>
            <a:ext cx="9378315" cy="1076325"/>
          </a:xfrm>
          <a:prstGeom prst="rect">
            <a:avLst/>
          </a:prstGeom>
          <a:noFill/>
        </p:spPr>
        <p:txBody>
          <a:bodyPr wrap="square" rtlCol="0">
            <a:spAutoFit/>
          </a:bodyPr>
          <a:lstStyle/>
          <a:p>
            <a:pPr>
              <a:lnSpc>
                <a:spcPct val="160000"/>
              </a:lnSpc>
            </a:pPr>
            <a:r>
              <a:rPr lang="zh-CN" altLang="en-US" sz="2000">
                <a:latin typeface="Times New Roman" panose="02020603050405020304" charset="0"/>
                <a:ea typeface="宋体" panose="02010600030101010101" pitchFamily="2" charset="-122"/>
                <a:cs typeface="Times New Roman" panose="02020603050405020304" charset="0"/>
              </a:rPr>
              <a:t>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统计量是另一种常用的对一系列具有不同变量个数的模型进行选择的方法。</a:t>
            </a:r>
            <a:r>
              <a:rPr lang="zh-CN" altLang="en-US" sz="2000">
                <a:latin typeface="Times New Roman" panose="02020603050405020304" charset="0"/>
                <a:ea typeface="宋体" panose="02010600030101010101" pitchFamily="2" charset="-122"/>
                <a:cs typeface="Times New Roman" panose="02020603050405020304" charset="0"/>
                <a:sym typeface="+mn-ea"/>
              </a:rPr>
              <a:t>对于包含</a:t>
            </a:r>
            <a:r>
              <a:rPr lang="en-US" altLang="zh-CN" sz="2000">
                <a:latin typeface="Times New Roman" panose="02020603050405020304" charset="0"/>
                <a:ea typeface="宋体" panose="02010600030101010101" pitchFamily="2" charset="-122"/>
                <a:cs typeface="Times New Roman" panose="02020603050405020304" charset="0"/>
                <a:sym typeface="+mn-ea"/>
              </a:rPr>
              <a:t>d</a:t>
            </a:r>
            <a:r>
              <a:rPr lang="zh-CN" altLang="en-US" sz="2000">
                <a:latin typeface="Times New Roman" panose="02020603050405020304" charset="0"/>
                <a:ea typeface="宋体" panose="02010600030101010101" pitchFamily="2" charset="-122"/>
                <a:cs typeface="Times New Roman" panose="02020603050405020304" charset="0"/>
                <a:sym typeface="+mn-ea"/>
              </a:rPr>
              <a:t>个变量的最小二乘模型，调整</a:t>
            </a:r>
            <a:r>
              <a:rPr lang="en-US" altLang="zh-CN" sz="2000">
                <a:latin typeface="Times New Roman" panose="02020603050405020304" charset="0"/>
                <a:ea typeface="宋体" panose="02010600030101010101" pitchFamily="2" charset="-122"/>
                <a:cs typeface="Times New Roman" panose="02020603050405020304" charset="0"/>
                <a:sym typeface="+mn-ea"/>
              </a:rPr>
              <a:t>R</a:t>
            </a:r>
            <a:r>
              <a:rPr lang="en-US" altLang="zh-CN" sz="2000" baseline="30000">
                <a:latin typeface="Times New Roman" panose="02020603050405020304" charset="0"/>
                <a:ea typeface="宋体" panose="02010600030101010101" pitchFamily="2" charset="-122"/>
                <a:cs typeface="Times New Roman" panose="02020603050405020304" charset="0"/>
                <a:sym typeface="+mn-ea"/>
              </a:rPr>
              <a:t>2</a:t>
            </a:r>
            <a:r>
              <a:rPr lang="zh-CN" altLang="en-US" sz="2000">
                <a:latin typeface="Times New Roman" panose="02020603050405020304" charset="0"/>
                <a:ea typeface="宋体" panose="02010600030101010101" pitchFamily="2" charset="-122"/>
                <a:cs typeface="Times New Roman" panose="02020603050405020304" charset="0"/>
                <a:sym typeface="+mn-ea"/>
              </a:rPr>
              <a:t>统计量为下式：</a:t>
            </a:r>
            <a:endParaRPr lang="zh-CN" altLang="en-US" sz="200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grpSp>
        <p:nvGrpSpPr>
          <p:cNvPr id="3" name="组合 2"/>
          <p:cNvGrpSpPr/>
          <p:nvPr/>
        </p:nvGrpSpPr>
        <p:grpSpPr>
          <a:xfrm>
            <a:off x="1243330" y="1576070"/>
            <a:ext cx="9250045" cy="3705860"/>
            <a:chOff x="726" y="1790"/>
            <a:chExt cx="16149" cy="6314"/>
          </a:xfrm>
        </p:grpSpPr>
        <p:pic>
          <p:nvPicPr>
            <p:cNvPr id="2" name="图片 1"/>
            <p:cNvPicPr>
              <a:picLocks noChangeAspect="1"/>
            </p:cNvPicPr>
            <p:nvPr/>
          </p:nvPicPr>
          <p:blipFill>
            <a:blip r:embed="rId4"/>
            <a:stretch>
              <a:fillRect/>
            </a:stretch>
          </p:blipFill>
          <p:spPr>
            <a:xfrm>
              <a:off x="726" y="1790"/>
              <a:ext cx="5311" cy="6314"/>
            </a:xfrm>
            <a:prstGeom prst="rect">
              <a:avLst/>
            </a:prstGeom>
          </p:spPr>
        </p:pic>
        <p:pic>
          <p:nvPicPr>
            <p:cNvPr id="4" name="图片 3"/>
            <p:cNvPicPr>
              <a:picLocks noChangeAspect="1"/>
            </p:cNvPicPr>
            <p:nvPr/>
          </p:nvPicPr>
          <p:blipFill>
            <a:blip r:embed="rId5"/>
            <a:stretch>
              <a:fillRect/>
            </a:stretch>
          </p:blipFill>
          <p:spPr>
            <a:xfrm>
              <a:off x="6402" y="1790"/>
              <a:ext cx="4990" cy="6309"/>
            </a:xfrm>
            <a:prstGeom prst="rect">
              <a:avLst/>
            </a:prstGeom>
          </p:spPr>
        </p:pic>
        <p:pic>
          <p:nvPicPr>
            <p:cNvPr id="6" name="图片 5"/>
            <p:cNvPicPr>
              <a:picLocks noChangeAspect="1"/>
            </p:cNvPicPr>
            <p:nvPr/>
          </p:nvPicPr>
          <p:blipFill>
            <a:blip r:embed="rId6"/>
            <a:stretch>
              <a:fillRect/>
            </a:stretch>
          </p:blipFill>
          <p:spPr>
            <a:xfrm>
              <a:off x="11757" y="1926"/>
              <a:ext cx="5118" cy="6178"/>
            </a:xfrm>
            <a:prstGeom prst="rect">
              <a:avLst/>
            </a:prstGeom>
          </p:spPr>
        </p:pic>
      </p:grpSp>
      <p:sp>
        <p:nvSpPr>
          <p:cNvPr id="5" name="文本框 4"/>
          <p:cNvSpPr txBox="1"/>
          <p:nvPr/>
        </p:nvSpPr>
        <p:spPr>
          <a:xfrm>
            <a:off x="1662430" y="5779135"/>
            <a:ext cx="8729980" cy="337185"/>
          </a:xfrm>
          <a:prstGeom prst="rect">
            <a:avLst/>
          </a:prstGeom>
          <a:noFill/>
        </p:spPr>
        <p:txBody>
          <a:bodyPr wrap="square" rtlCol="0">
            <a:spAutoFit/>
          </a:bodyPr>
          <a:lstStyle/>
          <a:p>
            <a:r>
              <a:rPr lang="zh-CN" altLang="en-US" sz="1600"/>
              <a:t>图</a:t>
            </a:r>
            <a:r>
              <a:rPr lang="en-US" altLang="zh-CN" sz="1600"/>
              <a:t>1.2 </a:t>
            </a:r>
            <a:r>
              <a:rPr lang="zh-CN" altLang="en-US" sz="1600"/>
              <a:t>中显示对</a:t>
            </a:r>
            <a:r>
              <a:rPr lang="en-US" altLang="zh-CN" sz="1600"/>
              <a:t>Credict</a:t>
            </a:r>
            <a:r>
              <a:rPr lang="zh-CN" altLang="en-US" sz="1600"/>
              <a:t>数据集中运用</a:t>
            </a:r>
            <a:r>
              <a:rPr lang="en-US" altLang="zh-CN" sz="1600"/>
              <a:t>Cp</a:t>
            </a:r>
            <a:r>
              <a:rPr lang="zh-CN" altLang="en-US" sz="1600"/>
              <a:t>、</a:t>
            </a:r>
            <a:r>
              <a:rPr lang="en-US" altLang="zh-CN" sz="1600"/>
              <a:t>BIC</a:t>
            </a:r>
            <a:r>
              <a:rPr lang="zh-CN" altLang="en-US" sz="1600"/>
              <a:t>和调整</a:t>
            </a:r>
            <a:r>
              <a:rPr lang="en-US" altLang="zh-CN" sz="1600"/>
              <a:t>R2</a:t>
            </a:r>
            <a:r>
              <a:rPr lang="zh-CN" altLang="en-US" sz="1600"/>
              <a:t>对不同规模的模型进行最优子集选择的结果</a:t>
            </a:r>
          </a:p>
        </p:txBody>
      </p:sp>
      <p:sp>
        <p:nvSpPr>
          <p:cNvPr id="7" name="文本框 6"/>
          <p:cNvSpPr txBox="1"/>
          <p:nvPr/>
        </p:nvSpPr>
        <p:spPr>
          <a:xfrm>
            <a:off x="7693025" y="6116320"/>
            <a:ext cx="309880" cy="368300"/>
          </a:xfrm>
          <a:prstGeom prst="rect">
            <a:avLst/>
          </a:prstGeom>
          <a:noFill/>
        </p:spPr>
        <p:txBody>
          <a:bodyPr wrap="none" rtlCol="0">
            <a:spAutoFit/>
          </a:bodyPr>
          <a:lstStyle/>
          <a:p>
            <a:endParaRPr lang="zh-CN" altLang="en-US"/>
          </a:p>
        </p:txBody>
      </p:sp>
      <p:sp>
        <p:nvSpPr>
          <p:cNvPr id="8" name="灯片编号占位符 7"/>
          <p:cNvSpPr>
            <a:spLocks noGrp="1"/>
          </p:cNvSpPr>
          <p:nvPr>
            <p:ph type="sldNum" sz="quarter" idx="12"/>
          </p:nvPr>
        </p:nvSpPr>
        <p:spPr/>
        <p:txBody>
          <a:bodyPr/>
          <a:lstStyle/>
          <a:p>
            <a:fld id="{565CE74E-AB26-4998-AD42-012C4C1AD076}" type="slidenum">
              <a:rPr lang="zh-CN" altLang="en-US" smtClean="0"/>
              <a:t>26</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525780" y="1087120"/>
            <a:ext cx="8300720" cy="398780"/>
          </a:xfrm>
          <a:prstGeom prst="rect">
            <a:avLst/>
          </a:prstGeom>
          <a:solidFill>
            <a:schemeClr val="accent1">
              <a:lumMod val="60000"/>
              <a:lumOff val="40000"/>
              <a:alpha val="34000"/>
            </a:schemeClr>
          </a:solidFill>
        </p:spPr>
        <p:txBody>
          <a:bodyPr wrap="square" rtlCol="0">
            <a:spAutoFit/>
          </a:bodyPr>
          <a:lstStyle/>
          <a:p>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summary ( ) </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函数</a:t>
            </a:r>
            <a:r>
              <a:rPr lang="zh-CN" altLang="en-US" sz="2000">
                <a:latin typeface="Times New Roman" panose="02020603050405020304" charset="0"/>
                <a:ea typeface="宋体" panose="02010600030101010101" pitchFamily="2" charset="-122"/>
                <a:cs typeface="Times New Roman" panose="02020603050405020304" charset="0"/>
              </a:rPr>
              <a:t>可返回相应模型的</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RSS</a:t>
            </a:r>
            <a:r>
              <a:rPr lang="zh-CN" altLang="en-US" sz="2000">
                <a:latin typeface="Times New Roman" panose="02020603050405020304" charset="0"/>
                <a:ea typeface="宋体" panose="02010600030101010101" pitchFamily="2" charset="-122"/>
                <a:cs typeface="Times New Roman" panose="02020603050405020304" charset="0"/>
              </a:rPr>
              <a:t>、调整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C</a:t>
            </a:r>
            <a:r>
              <a:rPr lang="en-US" altLang="zh-CN" sz="2000" baseline="-25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及</a:t>
            </a:r>
            <a:r>
              <a:rPr lang="en-US" altLang="zh-CN" sz="2000">
                <a:latin typeface="Times New Roman" panose="02020603050405020304" charset="0"/>
                <a:ea typeface="宋体" panose="02010600030101010101" pitchFamily="2" charset="-122"/>
                <a:cs typeface="Times New Roman" panose="02020603050405020304" charset="0"/>
              </a:rPr>
              <a:t>BIC</a:t>
            </a:r>
            <a:r>
              <a:rPr lang="zh-CN" altLang="en-US" sz="2000">
                <a:latin typeface="Times New Roman" panose="02020603050405020304" charset="0"/>
                <a:ea typeface="宋体" panose="02010600030101010101" pitchFamily="2" charset="-122"/>
                <a:cs typeface="Times New Roman" panose="02020603050405020304" charset="0"/>
              </a:rPr>
              <a:t>。</a:t>
            </a:r>
          </a:p>
        </p:txBody>
      </p:sp>
      <p:pic>
        <p:nvPicPr>
          <p:cNvPr id="5" name="图片 4"/>
          <p:cNvPicPr>
            <a:picLocks noChangeAspect="1"/>
          </p:cNvPicPr>
          <p:nvPr/>
        </p:nvPicPr>
        <p:blipFill>
          <a:blip r:embed="rId5"/>
          <a:stretch>
            <a:fillRect/>
          </a:stretch>
        </p:blipFill>
        <p:spPr>
          <a:xfrm>
            <a:off x="353060" y="3405505"/>
            <a:ext cx="10582275" cy="1414145"/>
          </a:xfrm>
          <a:prstGeom prst="rect">
            <a:avLst/>
          </a:prstGeom>
        </p:spPr>
      </p:pic>
      <p:pic>
        <p:nvPicPr>
          <p:cNvPr id="7" name="图片 6"/>
          <p:cNvPicPr>
            <a:picLocks noChangeAspect="1"/>
          </p:cNvPicPr>
          <p:nvPr/>
        </p:nvPicPr>
        <p:blipFill>
          <a:blip r:embed="rId6"/>
          <a:stretch>
            <a:fillRect/>
          </a:stretch>
        </p:blipFill>
        <p:spPr>
          <a:xfrm>
            <a:off x="350548" y="4928235"/>
            <a:ext cx="10866755" cy="1428115"/>
          </a:xfrm>
          <a:prstGeom prst="rect">
            <a:avLst/>
          </a:prstGeom>
        </p:spPr>
      </p:pic>
      <p:pic>
        <p:nvPicPr>
          <p:cNvPr id="8" name="图片 7"/>
          <p:cNvPicPr>
            <a:picLocks noChangeAspect="1"/>
          </p:cNvPicPr>
          <p:nvPr/>
        </p:nvPicPr>
        <p:blipFill>
          <a:blip r:embed="rId7"/>
          <a:srcRect t="15434" b="4670"/>
          <a:stretch>
            <a:fillRect/>
          </a:stretch>
        </p:blipFill>
        <p:spPr>
          <a:xfrm>
            <a:off x="353060" y="1820545"/>
            <a:ext cx="11135360" cy="1250315"/>
          </a:xfrm>
          <a:prstGeom prst="rect">
            <a:avLst/>
          </a:prstGeom>
        </p:spPr>
      </p:pic>
      <p:sp>
        <p:nvSpPr>
          <p:cNvPr id="10" name="灯片编号占位符 9"/>
          <p:cNvSpPr>
            <a:spLocks noGrp="1"/>
          </p:cNvSpPr>
          <p:nvPr>
            <p:ph type="sldNum" sz="quarter" idx="12"/>
          </p:nvPr>
        </p:nvSpPr>
        <p:spPr/>
        <p:txBody>
          <a:bodyPr/>
          <a:lstStyle/>
          <a:p>
            <a:fld id="{565CE74E-AB26-4998-AD42-012C4C1AD076}" type="slidenum">
              <a:rPr lang="zh-CN" altLang="en-US" smtClean="0"/>
              <a:t>27</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12" name="矩形 11"/>
          <p:cNvSpPr/>
          <p:nvPr/>
        </p:nvSpPr>
        <p:spPr>
          <a:xfrm>
            <a:off x="6313553" y="4209681"/>
            <a:ext cx="1205928" cy="2164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82200" y="5137578"/>
            <a:ext cx="1063256" cy="2164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9017" y="5893782"/>
            <a:ext cx="1063256" cy="2164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custDataLst>
              <p:tags r:id="rId1"/>
            </p:custDataLst>
          </p:nvPr>
        </p:nvPicPr>
        <p:blipFill>
          <a:blip r:embed="rId6"/>
          <a:srcRect r="2461"/>
          <a:stretch>
            <a:fillRect/>
          </a:stretch>
        </p:blipFill>
        <p:spPr>
          <a:xfrm>
            <a:off x="71120" y="1089025"/>
            <a:ext cx="5535930" cy="4892040"/>
          </a:xfrm>
          <a:prstGeom prst="rect">
            <a:avLst/>
          </a:prstGeom>
        </p:spPr>
      </p:pic>
      <p:pic>
        <p:nvPicPr>
          <p:cNvPr id="9" name="图片 8"/>
          <p:cNvPicPr>
            <a:picLocks noChangeAspect="1"/>
          </p:cNvPicPr>
          <p:nvPr/>
        </p:nvPicPr>
        <p:blipFill>
          <a:blip r:embed="rId7"/>
          <a:srcRect t="2945"/>
          <a:stretch>
            <a:fillRect/>
          </a:stretch>
        </p:blipFill>
        <p:spPr>
          <a:xfrm>
            <a:off x="5617210" y="1611630"/>
            <a:ext cx="6450330" cy="2494280"/>
          </a:xfrm>
          <a:prstGeom prst="rect">
            <a:avLst/>
          </a:prstGeom>
        </p:spPr>
      </p:pic>
      <p:sp>
        <p:nvSpPr>
          <p:cNvPr id="11" name="文本框 10"/>
          <p:cNvSpPr txBox="1"/>
          <p:nvPr/>
        </p:nvSpPr>
        <p:spPr>
          <a:xfrm>
            <a:off x="5690870" y="5174615"/>
            <a:ext cx="5983605" cy="398780"/>
          </a:xfrm>
          <a:prstGeom prst="rect">
            <a:avLst/>
          </a:prstGeom>
          <a:solidFill>
            <a:schemeClr val="accent1">
              <a:lumMod val="60000"/>
              <a:lumOff val="40000"/>
              <a:alpha val="34000"/>
            </a:schemeClr>
          </a:solidFill>
        </p:spPr>
        <p:txBody>
          <a:bodyPr wrap="square" rtlCol="0">
            <a:spAutoFit/>
          </a:bodyPr>
          <a:lstStyle/>
          <a:p>
            <a:pPr algn="ctr"/>
            <a:r>
              <a:rPr lang="en-US" altLang="zh-CN" sz="2000">
                <a:latin typeface="Times New Roman" panose="02020603050405020304" charset="0"/>
                <a:ea typeface="宋体" panose="02010600030101010101" pitchFamily="2" charset="-122"/>
                <a:cs typeface="Times New Roman" panose="02020603050405020304" charset="0"/>
              </a:rPr>
              <a:t>which.max</a:t>
            </a:r>
            <a:r>
              <a:rPr lang="zh-CN" altLang="en-US" sz="2000">
                <a:latin typeface="Times New Roman" panose="02020603050405020304" charset="0"/>
                <a:ea typeface="宋体" panose="02010600030101010101" pitchFamily="2" charset="-122"/>
                <a:cs typeface="Times New Roman" panose="02020603050405020304" charset="0"/>
              </a:rPr>
              <a:t>以及</a:t>
            </a:r>
            <a:r>
              <a:rPr lang="en-US" altLang="zh-CN" sz="2000">
                <a:latin typeface="Times New Roman" panose="02020603050405020304" charset="0"/>
                <a:ea typeface="宋体" panose="02010600030101010101" pitchFamily="2" charset="-122"/>
                <a:cs typeface="Times New Roman" panose="02020603050405020304" charset="0"/>
              </a:rPr>
              <a:t>which.min</a:t>
            </a:r>
            <a:r>
              <a:rPr lang="zh-CN" altLang="en-US" sz="2000">
                <a:latin typeface="Times New Roman" panose="02020603050405020304" charset="0"/>
                <a:ea typeface="宋体" panose="02010600030101010101" pitchFamily="2" charset="-122"/>
                <a:cs typeface="Times New Roman" panose="02020603050405020304" charset="0"/>
              </a:rPr>
              <a:t>挑选相关最优结果。</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28</a:t>
            </a:fld>
            <a:endParaRPr lang="zh-CN" altLang="en-US"/>
          </a:p>
        </p:txBody>
      </p:sp>
      <p:sp>
        <p:nvSpPr>
          <p:cNvPr id="5" name="同侧圆角矩形 4"/>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67640" y="1953895"/>
            <a:ext cx="7466330" cy="4512310"/>
            <a:chOff x="145" y="3264"/>
            <a:chExt cx="11758" cy="7106"/>
          </a:xfrm>
        </p:grpSpPr>
        <p:pic>
          <p:nvPicPr>
            <p:cNvPr id="4" name="图片 3"/>
            <p:cNvPicPr>
              <a:picLocks noChangeAspect="1"/>
            </p:cNvPicPr>
            <p:nvPr/>
          </p:nvPicPr>
          <p:blipFill>
            <a:blip r:embed="rId5"/>
            <a:srcRect t="11448" b="49939"/>
            <a:stretch>
              <a:fillRect/>
            </a:stretch>
          </p:blipFill>
          <p:spPr>
            <a:xfrm>
              <a:off x="145" y="3264"/>
              <a:ext cx="11759" cy="3426"/>
            </a:xfrm>
            <a:prstGeom prst="rect">
              <a:avLst/>
            </a:prstGeom>
          </p:spPr>
        </p:pic>
        <p:pic>
          <p:nvPicPr>
            <p:cNvPr id="2" name="图片 1"/>
            <p:cNvPicPr>
              <a:picLocks noChangeAspect="1"/>
            </p:cNvPicPr>
            <p:nvPr/>
          </p:nvPicPr>
          <p:blipFill>
            <a:blip r:embed="rId5"/>
            <a:srcRect t="62046"/>
            <a:stretch>
              <a:fillRect/>
            </a:stretch>
          </p:blipFill>
          <p:spPr>
            <a:xfrm>
              <a:off x="145" y="7004"/>
              <a:ext cx="11759" cy="3367"/>
            </a:xfrm>
            <a:prstGeom prst="rect">
              <a:avLst/>
            </a:prstGeom>
          </p:spPr>
        </p:pic>
      </p:grpSp>
      <p:sp>
        <p:nvSpPr>
          <p:cNvPr id="6" name="文本框 5"/>
          <p:cNvSpPr txBox="1"/>
          <p:nvPr/>
        </p:nvSpPr>
        <p:spPr>
          <a:xfrm>
            <a:off x="289560" y="1089025"/>
            <a:ext cx="11253470" cy="460375"/>
          </a:xfrm>
          <a:prstGeom prst="rect">
            <a:avLst/>
          </a:prstGeom>
          <a:solidFill>
            <a:schemeClr val="accent1">
              <a:lumMod val="60000"/>
              <a:lumOff val="40000"/>
              <a:alpha val="34000"/>
            </a:schemeClr>
          </a:solidFill>
        </p:spPr>
        <p:txBody>
          <a:bodyPr wrap="square" rtlCol="0">
            <a:spAutoFit/>
          </a:bodyPr>
          <a:lstStyle/>
          <a:p>
            <a:pPr algn="r">
              <a:lnSpc>
                <a:spcPct val="120000"/>
              </a:lnSpc>
            </a:pPr>
            <a:r>
              <a:rPr lang="zh-CN" altLang="en-US" sz="2000">
                <a:latin typeface="Times New Roman" panose="02020603050405020304" charset="0"/>
                <a:ea typeface="宋体" panose="02010600030101010101" pitchFamily="2" charset="-122"/>
                <a:cs typeface="Times New Roman" panose="02020603050405020304" charset="0"/>
              </a:rPr>
              <a:t>按照</a:t>
            </a:r>
            <a:r>
              <a:rPr lang="en-US" altLang="zh-CN" sz="2000">
                <a:latin typeface="Times New Roman" panose="02020603050405020304" charset="0"/>
                <a:ea typeface="宋体" panose="02010600030101010101" pitchFamily="2" charset="-122"/>
                <a:cs typeface="Times New Roman" panose="02020603050405020304" charset="0"/>
              </a:rPr>
              <a:t>BIC</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Cp</a:t>
            </a:r>
            <a:r>
              <a:rPr lang="zh-CN" altLang="en-US" sz="2000">
                <a:latin typeface="Times New Roman" panose="02020603050405020304" charset="0"/>
                <a:ea typeface="宋体" panose="02010600030101010101" pitchFamily="2" charset="-122"/>
                <a:cs typeface="Times New Roman" panose="02020603050405020304" charset="0"/>
              </a:rPr>
              <a:t>、调整</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或</a:t>
            </a:r>
            <a:r>
              <a:rPr lang="en-US" altLang="zh-CN" sz="2000">
                <a:latin typeface="Times New Roman" panose="02020603050405020304" charset="0"/>
                <a:ea typeface="宋体" panose="02010600030101010101" pitchFamily="2" charset="-122"/>
                <a:cs typeface="Times New Roman" panose="02020603050405020304" charset="0"/>
              </a:rPr>
              <a:t>AIC</a:t>
            </a:r>
            <a:r>
              <a:rPr lang="zh-CN" altLang="en-US" sz="2000">
                <a:latin typeface="Times New Roman" panose="02020603050405020304" charset="0"/>
                <a:ea typeface="宋体" panose="02010600030101010101" pitchFamily="2" charset="-122"/>
                <a:cs typeface="Times New Roman" panose="02020603050405020304" charset="0"/>
              </a:rPr>
              <a:t>排序后，输出包含给定个数预测变量的最优模型所含变量的情况。</a:t>
            </a:r>
          </a:p>
        </p:txBody>
      </p:sp>
      <p:pic>
        <p:nvPicPr>
          <p:cNvPr id="9" name="图片 8"/>
          <p:cNvPicPr>
            <a:picLocks noChangeAspect="1"/>
          </p:cNvPicPr>
          <p:nvPr/>
        </p:nvPicPr>
        <p:blipFill>
          <a:blip r:embed="rId6"/>
          <a:stretch>
            <a:fillRect/>
          </a:stretch>
        </p:blipFill>
        <p:spPr>
          <a:xfrm>
            <a:off x="7491730" y="2126615"/>
            <a:ext cx="4148455" cy="1256665"/>
          </a:xfrm>
          <a:prstGeom prst="rect">
            <a:avLst/>
          </a:prstGeom>
        </p:spPr>
      </p:pic>
      <p:sp>
        <p:nvSpPr>
          <p:cNvPr id="10" name="文本框 9"/>
          <p:cNvSpPr txBox="1"/>
          <p:nvPr/>
        </p:nvSpPr>
        <p:spPr>
          <a:xfrm>
            <a:off x="7491730" y="5219065"/>
            <a:ext cx="4213860" cy="810260"/>
          </a:xfrm>
          <a:prstGeom prst="rect">
            <a:avLst/>
          </a:prstGeom>
          <a:solidFill>
            <a:schemeClr val="accent1">
              <a:lumMod val="60000"/>
              <a:lumOff val="40000"/>
              <a:alpha val="34000"/>
            </a:schemeClr>
          </a:solidFill>
        </p:spPr>
        <p:txBody>
          <a:bodyPr wrap="square" rtlCol="0">
            <a:spAutoFit/>
          </a:bodyPr>
          <a:lstStyle/>
          <a:p>
            <a:pPr>
              <a:lnSpc>
                <a:spcPct val="130000"/>
              </a:lnSpc>
            </a:pPr>
            <a:r>
              <a:rPr lang="zh-CN" altLang="en-US">
                <a:latin typeface="宋体" panose="02010600030101010101" pitchFamily="2" charset="-122"/>
                <a:ea typeface="宋体" panose="02010600030101010101" pitchFamily="2" charset="-122"/>
              </a:rPr>
              <a:t>每个图像的第一行黑色方块表示根据相应统计指标选择的最优模型所含的变量。</a:t>
            </a:r>
          </a:p>
        </p:txBody>
      </p:sp>
      <p:sp>
        <p:nvSpPr>
          <p:cNvPr id="11" name="矩形 10"/>
          <p:cNvSpPr/>
          <p:nvPr/>
        </p:nvSpPr>
        <p:spPr>
          <a:xfrm>
            <a:off x="4147820" y="4328160"/>
            <a:ext cx="3191510" cy="275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89240" y="4097655"/>
            <a:ext cx="3762375" cy="368300"/>
          </a:xfrm>
          <a:prstGeom prst="rect">
            <a:avLst/>
          </a:prstGeom>
          <a:noFill/>
          <a:ln>
            <a:solidFill>
              <a:srgbClr val="FF0000"/>
            </a:solidFill>
          </a:ln>
        </p:spPr>
        <p:txBody>
          <a:bodyPr wrap="square" rtlCol="0">
            <a:spAutoFit/>
          </a:bodyPr>
          <a:lstStyle/>
          <a:p>
            <a:r>
              <a:rPr lang="en-US" altLang="zh-CN"/>
              <a:t>BIC</a:t>
            </a:r>
            <a:r>
              <a:rPr lang="zh-CN" altLang="en-US"/>
              <a:t>指标最小的模型所包含的变量。</a:t>
            </a:r>
          </a:p>
        </p:txBody>
      </p:sp>
      <p:cxnSp>
        <p:nvCxnSpPr>
          <p:cNvPr id="13" name="直接箭头连接符 12"/>
          <p:cNvCxnSpPr>
            <a:stCxn id="11" idx="3"/>
            <a:endCxn id="12" idx="1"/>
          </p:cNvCxnSpPr>
          <p:nvPr/>
        </p:nvCxnSpPr>
        <p:spPr>
          <a:xfrm flipV="1">
            <a:off x="7339330" y="4281805"/>
            <a:ext cx="549910" cy="1841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565CE74E-AB26-4998-AD42-012C4C1AD076}" type="slidenum">
              <a:rPr lang="zh-CN" altLang="en-US" smtClean="0"/>
              <a:t>29</a:t>
            </a:fld>
            <a:endParaRPr lang="zh-CN" altLang="en-US"/>
          </a:p>
        </p:txBody>
      </p:sp>
      <p:sp>
        <p:nvSpPr>
          <p:cNvPr id="8" name="同侧圆角矩形 7"/>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8760"/>
            <a:ext cx="3237865" cy="622935"/>
            <a:chOff x="1" y="238656"/>
            <a:chExt cx="2139695" cy="568740"/>
          </a:xfrm>
          <a:solidFill>
            <a:srgbClr val="4B7FB1"/>
          </a:solidFill>
        </p:grpSpPr>
        <p:sp>
          <p:nvSpPr>
            <p:cNvPr id="8"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167598" y="284574"/>
            <a:ext cx="2876550" cy="521970"/>
          </a:xfrm>
          <a:prstGeom prst="rect">
            <a:avLst/>
          </a:prstGeom>
          <a:noFill/>
        </p:spPr>
        <p:txBody>
          <a:bodyPr wrap="square" rtlCol="0">
            <a:spAutoFit/>
          </a:bodyPr>
          <a:lstStyle/>
          <a:p>
            <a:r>
              <a:rPr lang="zh-CN" altLang="en-US" sz="2800" b="1">
                <a:solidFill>
                  <a:schemeClr val="bg1"/>
                </a:solidFill>
                <a:sym typeface="+mn-ea"/>
              </a:rPr>
              <a:t>最小二乘法</a:t>
            </a:r>
            <a:endParaRPr lang="zh-CN" altLang="en-US" sz="2800" b="1" dirty="0">
              <a:solidFill>
                <a:schemeClr val="bg1"/>
              </a:solidFill>
              <a:sym typeface="+mn-ea"/>
            </a:endParaRPr>
          </a:p>
        </p:txBody>
      </p:sp>
      <p:sp>
        <p:nvSpPr>
          <p:cNvPr id="3" name="文本框 2"/>
          <p:cNvSpPr txBox="1"/>
          <p:nvPr/>
        </p:nvSpPr>
        <p:spPr>
          <a:xfrm>
            <a:off x="482600" y="1533525"/>
            <a:ext cx="4384675" cy="368300"/>
          </a:xfrm>
          <a:prstGeom prst="rect">
            <a:avLst/>
          </a:prstGeom>
          <a:noFill/>
        </p:spPr>
        <p:txBody>
          <a:bodyPr wrap="square" rtlCol="0" anchor="t">
            <a:spAutoFit/>
          </a:bodyPr>
          <a:lstStyle/>
          <a:p>
            <a:r>
              <a:rPr lang="zh-CN" altLang="en-US">
                <a:latin typeface="Times New Roman" panose="02020603050405020304" charset="0"/>
                <a:ea typeface="宋体" panose="02010600030101010101" pitchFamily="2" charset="-122"/>
                <a:cs typeface="Times New Roman" panose="02020603050405020304" charset="0"/>
              </a:rPr>
              <a:t>残差平方和：residual sum of squares (RSS)</a:t>
            </a:r>
          </a:p>
        </p:txBody>
      </p:sp>
      <mc:AlternateContent xmlns:mc="http://schemas.openxmlformats.org/markup-compatibility/2006" xmlns:a14="http://schemas.microsoft.com/office/drawing/2010/main">
        <mc:Choice Requires="a14">
          <p:sp>
            <p:nvSpPr>
              <p:cNvPr id="6" name="文本框 5"/>
              <p:cNvSpPr txBox="1"/>
              <p:nvPr/>
            </p:nvSpPr>
            <p:spPr>
              <a:xfrm>
                <a:off x="9150350" y="1095375"/>
                <a:ext cx="1629410" cy="368300"/>
              </a:xfrm>
              <a:prstGeom prst="rect">
                <a:avLst/>
              </a:prstGeom>
              <a:noFill/>
              <a:ln>
                <a:solidFill>
                  <a:schemeClr val="accent1"/>
                </a:solidFill>
              </a:ln>
            </p:spPr>
            <p:txBody>
              <a:bodyPr wrap="square" rtlCol="0" anchor="t">
                <a:spAutoFit/>
              </a:bodyPr>
              <a:lstStyle/>
              <a:p>
                <a:r>
                  <a:rPr lang="zh-CN" altLang="en-US">
                    <a:latin typeface="Times New Roman" panose="02020603050405020304" charset="0"/>
                    <a:ea typeface="宋体" panose="02010600030101010101" pitchFamily="2" charset="-122"/>
                    <a:cs typeface="Times New Roman" panose="02020603050405020304" charset="0"/>
                  </a:rPr>
                  <a:t>表示第</a:t>
                </a:r>
                <a14:m>
                  <m:oMath xmlns:m="http://schemas.openxmlformats.org/officeDocument/2006/math">
                    <m:r>
                      <m:rPr>
                        <m:sty m:val="p"/>
                      </m:rPr>
                      <a:rPr lang="en-US" altLang="zh-CN">
                        <a:latin typeface="Cambria Math" panose="02040503050406030204" charset="0"/>
                        <a:ea typeface="宋体" panose="02010600030101010101" pitchFamily="2" charset="-122"/>
                        <a:cs typeface="Cambria Math" panose="02040503050406030204" charset="0"/>
                      </a:rPr>
                      <m:t>i</m:t>
                    </m:r>
                  </m:oMath>
                </a14:m>
                <a:r>
                  <a:rPr lang="zh-CN" altLang="en-US">
                    <a:latin typeface="Times New Roman" panose="02020603050405020304" charset="0"/>
                    <a:ea typeface="宋体" panose="02010600030101010101" pitchFamily="2" charset="-122"/>
                    <a:cs typeface="Times New Roman" panose="02020603050405020304" charset="0"/>
                  </a:rPr>
                  <a:t>个残差</a:t>
                </a:r>
              </a:p>
            </p:txBody>
          </p:sp>
        </mc:Choice>
        <mc:Fallback xmlns="">
          <p:sp>
            <p:nvSpPr>
              <p:cNvPr id="6" name="文本框 5"/>
              <p:cNvSpPr txBox="1">
                <a:spLocks noRot="1" noChangeAspect="1" noMove="1" noResize="1" noEditPoints="1" noAdjustHandles="1" noChangeArrowheads="1" noChangeShapeType="1" noTextEdit="1"/>
              </p:cNvSpPr>
              <p:nvPr/>
            </p:nvSpPr>
            <p:spPr>
              <a:xfrm>
                <a:off x="9150350" y="1095375"/>
                <a:ext cx="1629410" cy="368300"/>
              </a:xfrm>
              <a:prstGeom prst="rect">
                <a:avLst/>
              </a:prstGeom>
              <a:blipFill rotWithShape="1">
                <a:blip r:embed="rId6"/>
                <a:stretch>
                  <a:fillRect l="-312" t="-1379" r="-273" b="-1207"/>
                </a:stretch>
              </a:blipFill>
              <a:ln>
                <a:solidFill>
                  <a:schemeClr val="accent1"/>
                </a:solidFill>
              </a:ln>
            </p:spPr>
            <p:txBody>
              <a:bodyPr/>
              <a:lstStyle/>
              <a:p>
                <a:r>
                  <a:rPr lang="zh-CN" altLang="en-US">
                    <a:noFill/>
                  </a:rPr>
                  <a:t> </a:t>
                </a:r>
              </a:p>
            </p:txBody>
          </p:sp>
        </mc:Fallback>
      </mc:AlternateContent>
      <p:pic>
        <p:nvPicPr>
          <p:cNvPr id="11" name="图片 10"/>
          <p:cNvPicPr>
            <a:picLocks noChangeAspect="1"/>
          </p:cNvPicPr>
          <p:nvPr/>
        </p:nvPicPr>
        <p:blipFill>
          <a:blip r:embed="rId7"/>
          <a:srcRect l="22409" t="12622" r="-3995" b="-1566"/>
          <a:stretch>
            <a:fillRect/>
          </a:stretch>
        </p:blipFill>
        <p:spPr>
          <a:xfrm>
            <a:off x="7839075" y="1687195"/>
            <a:ext cx="2533015" cy="544830"/>
          </a:xfrm>
          <a:prstGeom prst="rect">
            <a:avLst/>
          </a:prstGeom>
        </p:spPr>
      </p:pic>
      <p:pic>
        <p:nvPicPr>
          <p:cNvPr id="12" name="图片 11"/>
          <p:cNvPicPr>
            <a:picLocks noChangeAspect="1"/>
          </p:cNvPicPr>
          <p:nvPr/>
        </p:nvPicPr>
        <p:blipFill>
          <a:blip r:embed="rId8"/>
          <a:stretch>
            <a:fillRect/>
          </a:stretch>
        </p:blipFill>
        <p:spPr>
          <a:xfrm>
            <a:off x="3887470" y="2499360"/>
            <a:ext cx="7861300" cy="527050"/>
          </a:xfrm>
          <a:prstGeom prst="rect">
            <a:avLst/>
          </a:prstGeom>
        </p:spPr>
      </p:pic>
      <p:pic>
        <p:nvPicPr>
          <p:cNvPr id="13" name="图片 12"/>
          <p:cNvPicPr>
            <a:picLocks noChangeAspect="1"/>
          </p:cNvPicPr>
          <p:nvPr/>
        </p:nvPicPr>
        <p:blipFill>
          <a:blip r:embed="rId9"/>
          <a:stretch>
            <a:fillRect/>
          </a:stretch>
        </p:blipFill>
        <p:spPr>
          <a:xfrm>
            <a:off x="5731510" y="4263390"/>
            <a:ext cx="4140835" cy="1520825"/>
          </a:xfrm>
          <a:prstGeom prst="rect">
            <a:avLst/>
          </a:prstGeom>
        </p:spPr>
      </p:pic>
      <p:pic>
        <p:nvPicPr>
          <p:cNvPr id="14" name="图片 13"/>
          <p:cNvPicPr>
            <a:picLocks noChangeAspect="1"/>
          </p:cNvPicPr>
          <p:nvPr/>
        </p:nvPicPr>
        <p:blipFill>
          <a:blip r:embed="rId10"/>
          <a:stretch>
            <a:fillRect/>
          </a:stretch>
        </p:blipFill>
        <p:spPr>
          <a:xfrm>
            <a:off x="7036435" y="466725"/>
            <a:ext cx="1870075" cy="437515"/>
          </a:xfrm>
          <a:prstGeom prst="rect">
            <a:avLst/>
          </a:prstGeom>
        </p:spPr>
      </p:pic>
      <p:cxnSp>
        <p:nvCxnSpPr>
          <p:cNvPr id="22" name="直接箭头连接符 21"/>
          <p:cNvCxnSpPr/>
          <p:nvPr/>
        </p:nvCxnSpPr>
        <p:spPr>
          <a:xfrm>
            <a:off x="7796530" y="3693795"/>
            <a:ext cx="10160" cy="53721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5968365" y="3293745"/>
                <a:ext cx="3576320" cy="368300"/>
              </a:xfrm>
              <a:prstGeom prst="rect">
                <a:avLst/>
              </a:prstGeom>
              <a:noFill/>
            </p:spPr>
            <p:txBody>
              <a:bodyPr wrap="square" rtlCol="0">
                <a:spAutoFit/>
              </a:bodyPr>
              <a:lstStyle/>
              <a:p>
                <a:pPr algn="ctr"/>
                <a:r>
                  <a:rPr lang="zh-CN" altLang="en-US">
                    <a:latin typeface="Times New Roman" panose="02020603050405020304" charset="0"/>
                    <a:ea typeface="宋体" panose="02010600030101010101" pitchFamily="2" charset="-122"/>
                    <a:cs typeface="Times New Roman" panose="02020603050405020304" charset="0"/>
                  </a:rPr>
                  <a:t>最小二乘法选择</a:t>
                </a:r>
                <a14:m>
                  <m:oMath xmlns:m="http://schemas.openxmlformats.org/officeDocument/2006/math">
                    <m:r>
                      <m:rPr>
                        <m:sty m:val="p"/>
                      </m:rPr>
                      <a:rPr lang="en-US" altLang="zh-CN">
                        <a:latin typeface="Cambria Math" panose="02040503050406030204" charset="0"/>
                        <a:ea typeface="宋体" panose="02010600030101010101" pitchFamily="2" charset="-122"/>
                        <a:cs typeface="Cambria Math" panose="02040503050406030204" charset="0"/>
                      </a:rPr>
                      <m:t>β</m:t>
                    </m:r>
                  </m:oMath>
                </a14:m>
                <a:r>
                  <a:rPr lang="en-US" altLang="zh-CN" baseline="-25000">
                    <a:latin typeface="Times New Roman" panose="02020603050405020304" charset="0"/>
                    <a:ea typeface="宋体" panose="02010600030101010101" pitchFamily="2" charset="-122"/>
                    <a:cs typeface="Times New Roman" panose="02020603050405020304" charset="0"/>
                  </a:rPr>
                  <a:t>0</a:t>
                </a:r>
                <a:r>
                  <a:rPr lang="zh-CN" altLang="en-US">
                    <a:latin typeface="Times New Roman" panose="02020603050405020304" charset="0"/>
                    <a:ea typeface="宋体" panose="02010600030101010101" pitchFamily="2" charset="-122"/>
                    <a:cs typeface="Times New Roman" panose="02020603050405020304" charset="0"/>
                  </a:rPr>
                  <a:t>、</a:t>
                </a:r>
                <a14:m>
                  <m:oMath xmlns:m="http://schemas.openxmlformats.org/officeDocument/2006/math">
                    <m:r>
                      <m:rPr>
                        <m:sty m:val="p"/>
                      </m:rPr>
                      <a:rPr lang="en-US" altLang="zh-CN">
                        <a:latin typeface="Cambria Math" panose="02040503050406030204" charset="0"/>
                        <a:ea typeface="宋体" panose="02010600030101010101" pitchFamily="2" charset="-122"/>
                        <a:cs typeface="Cambria Math" panose="02040503050406030204" charset="0"/>
                      </a:rPr>
                      <m:t>β</m:t>
                    </m:r>
                  </m:oMath>
                </a14:m>
                <a:r>
                  <a:rPr lang="en-US" altLang="zh-CN" baseline="-25000">
                    <a:latin typeface="Times New Roman" panose="02020603050405020304" charset="0"/>
                    <a:ea typeface="宋体" panose="02010600030101010101" pitchFamily="2" charset="-122"/>
                    <a:cs typeface="Times New Roman" panose="02020603050405020304" charset="0"/>
                    <a:sym typeface="+mn-ea"/>
                  </a:rPr>
                  <a:t>1</a:t>
                </a:r>
                <a:r>
                  <a:rPr lang="zh-CN" altLang="en-US">
                    <a:latin typeface="Times New Roman" panose="02020603050405020304" charset="0"/>
                    <a:ea typeface="宋体" panose="02010600030101010101" pitchFamily="2" charset="-122"/>
                    <a:cs typeface="Times New Roman" panose="02020603050405020304" charset="0"/>
                    <a:sym typeface="+mn-ea"/>
                  </a:rPr>
                  <a:t>使</a:t>
                </a:r>
                <a:r>
                  <a:rPr lang="en-US" altLang="zh-CN">
                    <a:latin typeface="Times New Roman" panose="02020603050405020304" charset="0"/>
                    <a:ea typeface="宋体" panose="02010600030101010101" pitchFamily="2" charset="-122"/>
                    <a:cs typeface="Times New Roman" panose="02020603050405020304" charset="0"/>
                    <a:sym typeface="+mn-ea"/>
                  </a:rPr>
                  <a:t>RSS</a:t>
                </a:r>
                <a:r>
                  <a:rPr lang="zh-CN" altLang="en-US">
                    <a:latin typeface="Times New Roman" panose="02020603050405020304" charset="0"/>
                    <a:ea typeface="宋体" panose="02010600030101010101" pitchFamily="2" charset="-122"/>
                    <a:cs typeface="Times New Roman" panose="02020603050405020304" charset="0"/>
                    <a:sym typeface="+mn-ea"/>
                  </a:rPr>
                  <a:t>最小</a:t>
                </a:r>
              </a:p>
            </p:txBody>
          </p:sp>
        </mc:Choice>
        <mc:Fallback xmlns="">
          <p:sp>
            <p:nvSpPr>
              <p:cNvPr id="23" name="文本框 22"/>
              <p:cNvSpPr txBox="1">
                <a:spLocks noRot="1" noChangeAspect="1" noMove="1" noResize="1" noEditPoints="1" noAdjustHandles="1" noChangeArrowheads="1" noChangeShapeType="1" noTextEdit="1"/>
              </p:cNvSpPr>
              <p:nvPr/>
            </p:nvSpPr>
            <p:spPr>
              <a:xfrm>
                <a:off x="5968365" y="3293745"/>
                <a:ext cx="3576320" cy="368300"/>
              </a:xfrm>
              <a:prstGeom prst="rect">
                <a:avLst/>
              </a:prstGeom>
              <a:blipFill rotWithShape="1">
                <a:blip r:embed="rId11"/>
                <a:stretch>
                  <a:fillRect/>
                </a:stretch>
              </a:blipFill>
            </p:spPr>
            <p:txBody>
              <a:bodyPr/>
              <a:lstStyle/>
              <a:p>
                <a:r>
                  <a:rPr lang="zh-CN" altLang="en-US">
                    <a:noFill/>
                  </a:rPr>
                  <a:t> </a:t>
                </a:r>
              </a:p>
            </p:txBody>
          </p:sp>
        </mc:Fallback>
      </mc:AlternateContent>
      <p:pic>
        <p:nvPicPr>
          <p:cNvPr id="25" name="图片 24"/>
          <p:cNvPicPr>
            <a:picLocks noChangeAspect="1"/>
          </p:cNvPicPr>
          <p:nvPr/>
        </p:nvPicPr>
        <p:blipFill>
          <a:blip r:embed="rId12"/>
          <a:stretch>
            <a:fillRect/>
          </a:stretch>
        </p:blipFill>
        <p:spPr>
          <a:xfrm>
            <a:off x="5332730" y="6090920"/>
            <a:ext cx="1847850" cy="520700"/>
          </a:xfrm>
          <a:prstGeom prst="rect">
            <a:avLst/>
          </a:prstGeom>
        </p:spPr>
      </p:pic>
      <p:pic>
        <p:nvPicPr>
          <p:cNvPr id="26" name="图片 25"/>
          <p:cNvPicPr>
            <a:picLocks noChangeAspect="1"/>
          </p:cNvPicPr>
          <p:nvPr/>
        </p:nvPicPr>
        <p:blipFill>
          <a:blip r:embed="rId13"/>
          <a:stretch>
            <a:fillRect/>
          </a:stretch>
        </p:blipFill>
        <p:spPr>
          <a:xfrm>
            <a:off x="7787640" y="6090920"/>
            <a:ext cx="2084705" cy="558800"/>
          </a:xfrm>
          <a:prstGeom prst="rect">
            <a:avLst/>
          </a:prstGeom>
        </p:spPr>
      </p:pic>
      <p:pic>
        <p:nvPicPr>
          <p:cNvPr id="27" name="图片 26"/>
          <p:cNvPicPr/>
          <p:nvPr/>
        </p:nvPicPr>
        <p:blipFill>
          <a:blip r:embed="rId14"/>
          <a:srcRect b="10300"/>
          <a:stretch>
            <a:fillRect/>
          </a:stretch>
        </p:blipFill>
        <p:spPr>
          <a:xfrm>
            <a:off x="404495" y="3118485"/>
            <a:ext cx="3590290" cy="3304540"/>
          </a:xfrm>
          <a:prstGeom prst="rect">
            <a:avLst/>
          </a:prstGeom>
          <a:noFill/>
          <a:ln w="9525">
            <a:noFill/>
          </a:ln>
        </p:spPr>
      </p:pic>
      <p:pic>
        <p:nvPicPr>
          <p:cNvPr id="5" name="图片 4"/>
          <p:cNvPicPr>
            <a:picLocks noChangeAspect="1"/>
          </p:cNvPicPr>
          <p:nvPr/>
        </p:nvPicPr>
        <p:blipFill>
          <a:blip r:embed="rId15"/>
          <a:stretch>
            <a:fillRect/>
          </a:stretch>
        </p:blipFill>
        <p:spPr>
          <a:xfrm>
            <a:off x="7036435" y="1077595"/>
            <a:ext cx="1685290" cy="436245"/>
          </a:xfrm>
          <a:prstGeom prst="rect">
            <a:avLst/>
          </a:prstGeom>
        </p:spPr>
      </p:pic>
      <p:graphicFrame>
        <p:nvGraphicFramePr>
          <p:cNvPr id="28" name="对象 27">
            <a:hlinkClick r:id="" action="ppaction://ole?verb=0"/>
          </p:cNvPr>
          <p:cNvGraphicFramePr>
            <a:graphicFrameLocks noChangeAspect="1"/>
          </p:cNvGraphicFramePr>
          <p:nvPr/>
        </p:nvGraphicFramePr>
        <p:xfrm>
          <a:off x="5494655" y="1605915"/>
          <a:ext cx="2215515" cy="801370"/>
        </p:xfrm>
        <a:graphic>
          <a:graphicData uri="http://schemas.openxmlformats.org/presentationml/2006/ole">
            <mc:AlternateContent xmlns:mc="http://schemas.openxmlformats.org/markup-compatibility/2006">
              <mc:Choice xmlns:v="urn:schemas-microsoft-com:vml" Requires="v">
                <p:oleObj spid="_x0000_s1107" r:id="rId16" imgW="1193800" imgH="431800" progId="Equation.KSEE3">
                  <p:embed/>
                </p:oleObj>
              </mc:Choice>
              <mc:Fallback>
                <p:oleObj r:id="rId16" imgW="1193800" imgH="431800" progId="Equation.KSEE3">
                  <p:embed/>
                  <p:pic>
                    <p:nvPicPr>
                      <p:cNvPr id="0" name="图片 1024"/>
                      <p:cNvPicPr/>
                      <p:nvPr/>
                    </p:nvPicPr>
                    <p:blipFill>
                      <a:blip r:embed="rId17"/>
                      <a:stretch>
                        <a:fillRect/>
                      </a:stretch>
                    </p:blipFill>
                    <p:spPr>
                      <a:xfrm>
                        <a:off x="5494655" y="1605915"/>
                        <a:ext cx="2215515" cy="80137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108" r:id="rId18" imgW="914400" imgH="215900" progId="Equation.KSEE3">
                  <p:embed/>
                </p:oleObj>
              </mc:Choice>
              <mc:Fallback>
                <p:oleObj r:id="rId18" imgW="914400" imgH="215900" progId="Equation.KSEE3">
                  <p:embed/>
                  <p:pic>
                    <p:nvPicPr>
                      <p:cNvPr id="0" name="图片 1025"/>
                      <p:cNvPicPr/>
                      <p:nvPr/>
                    </p:nvPicPr>
                    <p:blipFill>
                      <a:blip r:embed="rId19"/>
                      <a:stretch>
                        <a:fillRect/>
                      </a:stretch>
                    </p:blipFill>
                    <p:spPr>
                      <a:xfrm>
                        <a:off x="5638800" y="3321050"/>
                        <a:ext cx="914400" cy="215900"/>
                      </a:xfrm>
                      <a:prstGeom prst="rect">
                        <a:avLst/>
                      </a:prstGeom>
                    </p:spPr>
                  </p:pic>
                </p:oleObj>
              </mc:Fallback>
            </mc:AlternateContent>
          </a:graphicData>
        </a:graphic>
      </p:graphicFrame>
      <p:sp>
        <p:nvSpPr>
          <p:cNvPr id="15" name="灯片编号占位符 14"/>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pic>
        <p:nvPicPr>
          <p:cNvPr id="107" name="图片 106"/>
          <p:cNvPicPr/>
          <p:nvPr/>
        </p:nvPicPr>
        <p:blipFill>
          <a:blip r:embed="rId4"/>
          <a:stretch>
            <a:fillRect/>
          </a:stretch>
        </p:blipFill>
        <p:spPr>
          <a:xfrm>
            <a:off x="581025" y="1720215"/>
            <a:ext cx="5213350" cy="1482090"/>
          </a:xfrm>
          <a:prstGeom prst="rect">
            <a:avLst/>
          </a:prstGeom>
          <a:noFill/>
          <a:ln w="9525">
            <a:solidFill>
              <a:schemeClr val="tx1"/>
            </a:solidFill>
          </a:ln>
        </p:spPr>
      </p:pic>
      <p:pic>
        <p:nvPicPr>
          <p:cNvPr id="108" name="图片 107"/>
          <p:cNvPicPr/>
          <p:nvPr/>
        </p:nvPicPr>
        <p:blipFill>
          <a:blip r:embed="rId5"/>
          <a:stretch>
            <a:fillRect/>
          </a:stretch>
        </p:blipFill>
        <p:spPr>
          <a:xfrm>
            <a:off x="581025" y="4058285"/>
            <a:ext cx="5213350" cy="2471420"/>
          </a:xfrm>
          <a:prstGeom prst="rect">
            <a:avLst/>
          </a:prstGeom>
          <a:noFill/>
          <a:ln w="9525">
            <a:solidFill>
              <a:schemeClr val="tx1"/>
            </a:solidFill>
          </a:ln>
        </p:spPr>
      </p:pic>
      <p:pic>
        <p:nvPicPr>
          <p:cNvPr id="109" name="图片 108"/>
          <p:cNvPicPr/>
          <p:nvPr/>
        </p:nvPicPr>
        <p:blipFill>
          <a:blip r:embed="rId6"/>
          <a:stretch>
            <a:fillRect/>
          </a:stretch>
        </p:blipFill>
        <p:spPr>
          <a:xfrm>
            <a:off x="6136640" y="3552190"/>
            <a:ext cx="5762625" cy="3042285"/>
          </a:xfrm>
          <a:prstGeom prst="rect">
            <a:avLst/>
          </a:prstGeom>
          <a:noFill/>
          <a:ln w="9525">
            <a:solidFill>
              <a:schemeClr val="tx1"/>
            </a:solidFill>
          </a:ln>
        </p:spPr>
      </p:pic>
      <p:sp>
        <p:nvSpPr>
          <p:cNvPr id="2" name="文本框 1"/>
          <p:cNvSpPr txBox="1"/>
          <p:nvPr/>
        </p:nvSpPr>
        <p:spPr>
          <a:xfrm>
            <a:off x="581025" y="1120140"/>
            <a:ext cx="1664970" cy="398780"/>
          </a:xfrm>
          <a:prstGeom prst="rect">
            <a:avLst/>
          </a:prstGeom>
          <a:solidFill>
            <a:schemeClr val="accent1">
              <a:alpha val="26000"/>
            </a:schemeClr>
          </a:solidFill>
          <a:ln>
            <a:noFill/>
          </a:ln>
        </p:spPr>
        <p:txBody>
          <a:bodyPr wrap="square" rtlCol="0">
            <a:spAutoFit/>
          </a:bodyPr>
          <a:lstStyle/>
          <a:p>
            <a:pPr algn="ctr"/>
            <a:r>
              <a:rPr lang="zh-CN" altLang="en-US" sz="2000" b="1">
                <a:solidFill>
                  <a:schemeClr val="tx1"/>
                </a:solidFill>
              </a:rPr>
              <a:t>验证集方法</a:t>
            </a:r>
          </a:p>
        </p:txBody>
      </p:sp>
      <p:sp>
        <p:nvSpPr>
          <p:cNvPr id="4" name="文本框 3"/>
          <p:cNvSpPr txBox="1"/>
          <p:nvPr/>
        </p:nvSpPr>
        <p:spPr>
          <a:xfrm>
            <a:off x="6136640" y="2922270"/>
            <a:ext cx="3213100" cy="398780"/>
          </a:xfrm>
          <a:prstGeom prst="rect">
            <a:avLst/>
          </a:prstGeom>
          <a:solidFill>
            <a:schemeClr val="accent1">
              <a:alpha val="24000"/>
            </a:schemeClr>
          </a:solidFill>
          <a:ln>
            <a:noFill/>
          </a:ln>
        </p:spPr>
        <p:txBody>
          <a:bodyPr wrap="square" rtlCol="0">
            <a:spAutoFit/>
          </a:bodyPr>
          <a:lstStyle/>
          <a:p>
            <a:pPr algn="ctr"/>
            <a:r>
              <a:rPr lang="en-US" altLang="zh-CN" sz="2000" b="1"/>
              <a:t>k</a:t>
            </a:r>
            <a:r>
              <a:rPr lang="zh-CN" altLang="en-US" sz="2000" b="1"/>
              <a:t>折交叉验证（此图</a:t>
            </a:r>
            <a:r>
              <a:rPr lang="en-US" altLang="zh-CN" sz="2000" b="1"/>
              <a:t>k=5</a:t>
            </a:r>
            <a:r>
              <a:rPr lang="zh-CN" altLang="en-US" sz="2000" b="1"/>
              <a:t>）</a:t>
            </a:r>
          </a:p>
        </p:txBody>
      </p:sp>
      <p:sp>
        <p:nvSpPr>
          <p:cNvPr id="5" name="文本框 4"/>
          <p:cNvSpPr txBox="1"/>
          <p:nvPr/>
        </p:nvSpPr>
        <p:spPr>
          <a:xfrm>
            <a:off x="582295" y="3430905"/>
            <a:ext cx="2047240" cy="398780"/>
          </a:xfrm>
          <a:prstGeom prst="rect">
            <a:avLst/>
          </a:prstGeom>
          <a:solidFill>
            <a:schemeClr val="accent1">
              <a:alpha val="24000"/>
            </a:schemeClr>
          </a:solidFill>
          <a:ln>
            <a:noFill/>
          </a:ln>
        </p:spPr>
        <p:txBody>
          <a:bodyPr wrap="square" rtlCol="0">
            <a:spAutoFit/>
          </a:bodyPr>
          <a:lstStyle/>
          <a:p>
            <a:pPr algn="ctr"/>
            <a:r>
              <a:rPr lang="zh-CN" altLang="en-US" sz="2000" b="1"/>
              <a:t>留一交叉验证</a:t>
            </a:r>
          </a:p>
        </p:txBody>
      </p:sp>
      <p:sp>
        <p:nvSpPr>
          <p:cNvPr id="3" name="文本框 2"/>
          <p:cNvSpPr txBox="1"/>
          <p:nvPr/>
        </p:nvSpPr>
        <p:spPr>
          <a:xfrm>
            <a:off x="6040120" y="293370"/>
            <a:ext cx="5762625" cy="2355850"/>
          </a:xfrm>
          <a:prstGeom prst="rect">
            <a:avLst/>
          </a:prstGeom>
          <a:noFill/>
        </p:spPr>
        <p:txBody>
          <a:bodyPr wrap="square" rtlCol="0" anchor="t">
            <a:spAutoFit/>
          </a:bodyPr>
          <a:lstStyle/>
          <a:p>
            <a:pPr>
              <a:lnSpc>
                <a:spcPct val="160000"/>
              </a:lnSpc>
            </a:pPr>
            <a:r>
              <a:rPr lang="zh-CN" altLang="en-US" sz="2000" b="1">
                <a:latin typeface="Times New Roman" panose="02020603050405020304" charset="0"/>
                <a:cs typeface="Times New Roman" panose="02020603050405020304" charset="0"/>
              </a:rPr>
              <a:t>优势：</a:t>
            </a:r>
          </a:p>
          <a:p>
            <a:pPr marL="285750" indent="-285750">
              <a:lnSpc>
                <a:spcPct val="160000"/>
              </a:lnSpc>
              <a:buFont typeface="Arial" panose="020B0604020202020204" pitchFamily="34" charset="0"/>
              <a:buChar char="•"/>
            </a:pPr>
            <a:r>
              <a:rPr lang="zh-CN" altLang="en-US">
                <a:latin typeface="Times New Roman" panose="02020603050405020304" charset="0"/>
                <a:cs typeface="Times New Roman" panose="02020603050405020304" charset="0"/>
              </a:rPr>
              <a:t>提供了测试误差的直接估计，并且对真实的潜在模型有较少的假设。</a:t>
            </a:r>
          </a:p>
          <a:p>
            <a:pPr marL="285750" indent="-285750">
              <a:lnSpc>
                <a:spcPct val="160000"/>
              </a:lnSpc>
              <a:buFont typeface="Arial" panose="020B0604020202020204" pitchFamily="34" charset="0"/>
              <a:buChar char="•"/>
            </a:pPr>
            <a:r>
              <a:rPr lang="zh-CN" altLang="en-US">
                <a:latin typeface="Times New Roman" panose="02020603050405020304" charset="0"/>
                <a:cs typeface="Times New Roman" panose="02020603050405020304" charset="0"/>
              </a:rPr>
              <a:t>适用范围广，即使是在难以精确确定模型自由度(如模型中的预测数)或难以估计误差方差σ</a:t>
            </a:r>
            <a:r>
              <a:rPr lang="zh-CN" altLang="en-US" baseline="30000">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的情况下。</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30</a:t>
            </a:fld>
            <a:endParaRPr lang="zh-CN" altLang="en-US"/>
          </a:p>
        </p:txBody>
      </p:sp>
      <p:sp>
        <p:nvSpPr>
          <p:cNvPr id="8" name="同侧圆角矩形 7"/>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pic>
        <p:nvPicPr>
          <p:cNvPr id="2" name="图片 1"/>
          <p:cNvPicPr>
            <a:picLocks noChangeAspect="1"/>
          </p:cNvPicPr>
          <p:nvPr>
            <p:custDataLst>
              <p:tags r:id="rId1"/>
            </p:custDataLst>
          </p:nvPr>
        </p:nvPicPr>
        <p:blipFill>
          <a:blip r:embed="rId6"/>
          <a:stretch>
            <a:fillRect/>
          </a:stretch>
        </p:blipFill>
        <p:spPr>
          <a:xfrm>
            <a:off x="1143635" y="2162810"/>
            <a:ext cx="9352915" cy="3862070"/>
          </a:xfrm>
          <a:prstGeom prst="rect">
            <a:avLst/>
          </a:prstGeom>
        </p:spPr>
      </p:pic>
      <p:sp>
        <p:nvSpPr>
          <p:cNvPr id="3" name="文本框 2"/>
          <p:cNvSpPr txBox="1"/>
          <p:nvPr/>
        </p:nvSpPr>
        <p:spPr>
          <a:xfrm>
            <a:off x="2201545" y="6264910"/>
            <a:ext cx="7631430" cy="337185"/>
          </a:xfrm>
          <a:prstGeom prst="rect">
            <a:avLst/>
          </a:prstGeom>
          <a:noFill/>
        </p:spPr>
        <p:txBody>
          <a:bodyPr wrap="square" rtlCol="0">
            <a:spAutoFit/>
          </a:bodyPr>
          <a:lstStyle/>
          <a:p>
            <a:r>
              <a:rPr lang="zh-CN" altLang="en-US" sz="1600"/>
              <a:t>图</a:t>
            </a:r>
            <a:r>
              <a:rPr lang="en-US" altLang="zh-CN" sz="1600"/>
              <a:t>1.3  </a:t>
            </a:r>
            <a:r>
              <a:rPr lang="zh-CN" altLang="en-US" sz="1600"/>
              <a:t>显示</a:t>
            </a:r>
            <a:r>
              <a:rPr lang="en-US" altLang="zh-CN" sz="1600"/>
              <a:t>Credit </a:t>
            </a:r>
            <a:r>
              <a:rPr lang="zh-CN" altLang="en-US" sz="1600"/>
              <a:t>数据集包含</a:t>
            </a:r>
            <a:r>
              <a:rPr lang="en-US" altLang="zh-CN" sz="1600"/>
              <a:t>d</a:t>
            </a:r>
            <a:r>
              <a:rPr lang="zh-CN" altLang="en-US" sz="1600"/>
              <a:t>个变量的最优模型三种统计量的值，</a:t>
            </a:r>
            <a:r>
              <a:rPr lang="en-US" altLang="zh-CN" sz="1600"/>
              <a:t>d</a:t>
            </a:r>
            <a:r>
              <a:rPr lang="zh-CN" altLang="en-US" sz="1600"/>
              <a:t>范围在</a:t>
            </a:r>
            <a:r>
              <a:rPr lang="en-US" altLang="zh-CN" sz="1600"/>
              <a:t>1-11</a:t>
            </a:r>
            <a:r>
              <a:rPr lang="zh-CN" altLang="en-US" sz="1600"/>
              <a:t>之间。</a:t>
            </a:r>
          </a:p>
        </p:txBody>
      </p:sp>
      <p:sp>
        <p:nvSpPr>
          <p:cNvPr id="5" name="文本框 4"/>
          <p:cNvSpPr txBox="1"/>
          <p:nvPr/>
        </p:nvSpPr>
        <p:spPr>
          <a:xfrm>
            <a:off x="465455" y="1036955"/>
            <a:ext cx="11104245" cy="953135"/>
          </a:xfrm>
          <a:prstGeom prst="rect">
            <a:avLst/>
          </a:prstGeom>
          <a:no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latin typeface="Times New Roman" panose="02020603050405020304" charset="0"/>
                <a:ea typeface="宋体" panose="02010600030101010101" pitchFamily="2" charset="-122"/>
                <a:cs typeface="Times New Roman" panose="02020603050405020304" charset="0"/>
              </a:rPr>
              <a:t>Credict</a:t>
            </a:r>
            <a:r>
              <a:rPr lang="zh-CN" altLang="en-US" sz="2000">
                <a:latin typeface="Times New Roman" panose="02020603050405020304" charset="0"/>
                <a:ea typeface="宋体" panose="02010600030101010101" pitchFamily="2" charset="-122"/>
                <a:cs typeface="Times New Roman" panose="02020603050405020304" charset="0"/>
              </a:rPr>
              <a:t>数据集，</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验证误差通过随机选择四分之三的观测作为训练集，其余观测作为验证集计算得到。交叉验证误差按</a:t>
            </a:r>
            <a:r>
              <a:rPr lang="en-US" altLang="zh-CN" sz="2000">
                <a:latin typeface="Times New Roman" panose="02020603050405020304" charset="0"/>
                <a:ea typeface="宋体" panose="02010600030101010101" pitchFamily="2" charset="-122"/>
                <a:cs typeface="Times New Roman" panose="02020603050405020304" charset="0"/>
              </a:rPr>
              <a:t>k=10</a:t>
            </a:r>
            <a:r>
              <a:rPr lang="zh-CN" altLang="en-US" sz="2000">
                <a:latin typeface="Times New Roman" panose="02020603050405020304" charset="0"/>
                <a:ea typeface="宋体" panose="02010600030101010101" pitchFamily="2" charset="-122"/>
                <a:cs typeface="Times New Roman" panose="02020603050405020304" charset="0"/>
              </a:rPr>
              <a:t>折进行计算。</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31</a:t>
            </a:fld>
            <a:endParaRPr lang="zh-CN" altLang="en-US"/>
          </a:p>
        </p:txBody>
      </p:sp>
      <p:sp>
        <p:nvSpPr>
          <p:cNvPr id="7" name="同侧圆角矩形 6"/>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tretch>
            <a:fillRect/>
          </a:stretch>
        </p:blipFill>
        <p:spPr>
          <a:xfrm>
            <a:off x="1290955" y="1812290"/>
            <a:ext cx="7246620" cy="796290"/>
          </a:xfrm>
          <a:prstGeom prst="rect">
            <a:avLst/>
          </a:prstGeom>
        </p:spPr>
      </p:pic>
      <p:pic>
        <p:nvPicPr>
          <p:cNvPr id="4" name="图片 3"/>
          <p:cNvPicPr>
            <a:picLocks noChangeAspect="1"/>
          </p:cNvPicPr>
          <p:nvPr/>
        </p:nvPicPr>
        <p:blipFill>
          <a:blip r:embed="rId5"/>
          <a:stretch>
            <a:fillRect/>
          </a:stretch>
        </p:blipFill>
        <p:spPr>
          <a:xfrm>
            <a:off x="1290955" y="3902075"/>
            <a:ext cx="8525510" cy="226695"/>
          </a:xfrm>
          <a:prstGeom prst="rect">
            <a:avLst/>
          </a:prstGeom>
        </p:spPr>
      </p:pic>
      <p:pic>
        <p:nvPicPr>
          <p:cNvPr id="11" name="图片 10"/>
          <p:cNvPicPr>
            <a:picLocks noChangeAspect="1"/>
          </p:cNvPicPr>
          <p:nvPr/>
        </p:nvPicPr>
        <p:blipFill>
          <a:blip r:embed="rId6"/>
          <a:srcRect t="19318"/>
          <a:stretch>
            <a:fillRect/>
          </a:stretch>
        </p:blipFill>
        <p:spPr>
          <a:xfrm>
            <a:off x="1290955" y="5528310"/>
            <a:ext cx="7246620" cy="262255"/>
          </a:xfrm>
          <a:prstGeom prst="rect">
            <a:avLst/>
          </a:prstGeom>
        </p:spPr>
      </p:pic>
      <p:sp>
        <p:nvSpPr>
          <p:cNvPr id="16" name="文本框 15"/>
          <p:cNvSpPr txBox="1"/>
          <p:nvPr/>
        </p:nvSpPr>
        <p:spPr>
          <a:xfrm>
            <a:off x="775970" y="1278255"/>
            <a:ext cx="10399395" cy="460375"/>
          </a:xfrm>
          <a:prstGeom prst="rect">
            <a:avLst/>
          </a:prstGeom>
          <a:solidFill>
            <a:schemeClr val="accent1">
              <a:alpha val="23000"/>
            </a:schemeClr>
          </a:solidFill>
        </p:spPr>
        <p:txBody>
          <a:bodyPr wrap="square" rtlCol="0">
            <a:spAutoFit/>
          </a:bodyPr>
          <a:lstStyle/>
          <a:p>
            <a:pPr algn="l">
              <a:lnSpc>
                <a:spcPct val="120000"/>
              </a:lnSpc>
              <a:buClrTx/>
              <a:buSzTx/>
              <a:buFontTx/>
            </a:pPr>
            <a:r>
              <a:rPr lang="zh-CN" altLang="en-US"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sym typeface="+mn-ea"/>
              </a:rPr>
              <a:t>验证集方法先将数据分为训练集和测试集。</a:t>
            </a:r>
            <a:r>
              <a:rPr lang="zh-CN" altLang="en-US" sz="2000">
                <a:latin typeface="宋体" panose="02010600030101010101" pitchFamily="2" charset="-122"/>
                <a:ea typeface="宋体" panose="02010600030101010101" pitchFamily="2" charset="-122"/>
              </a:rPr>
              <a:t>生成随机种子保证获得同样的训练集和测试集</a:t>
            </a:r>
          </a:p>
        </p:txBody>
      </p:sp>
      <p:sp>
        <p:nvSpPr>
          <p:cNvPr id="18" name="矩形 17"/>
          <p:cNvSpPr/>
          <p:nvPr/>
        </p:nvSpPr>
        <p:spPr>
          <a:xfrm>
            <a:off x="5734050" y="3801745"/>
            <a:ext cx="2608580" cy="398780"/>
          </a:xfrm>
          <a:prstGeom prst="rect">
            <a:avLst/>
          </a:prstGeom>
          <a:solidFill>
            <a:srgbClr val="FFC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5970" y="3077845"/>
            <a:ext cx="6791960" cy="460375"/>
          </a:xfrm>
          <a:prstGeom prst="rect">
            <a:avLst/>
          </a:prstGeom>
          <a:solidFill>
            <a:schemeClr val="accent1">
              <a:alpha val="23000"/>
            </a:schemeClr>
          </a:solidFill>
        </p:spPr>
        <p:txBody>
          <a:bodyPr wrap="square" rtlCol="0">
            <a:spAutoFit/>
          </a:bodyPr>
          <a:lstStyle/>
          <a:p>
            <a:pPr algn="l">
              <a:lnSpc>
                <a:spcPct val="120000"/>
              </a:lnSpc>
            </a:pP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在训练集上完成模型最优子集选择，</a:t>
            </a:r>
            <a:r>
              <a:rPr lang="zh-CN" altLang="en-US" sz="2000">
                <a:latin typeface="宋体" panose="02010600030101010101" pitchFamily="2" charset="-122"/>
                <a:ea typeface="宋体" panose="02010600030101010101" pitchFamily="2" charset="-122"/>
                <a:sym typeface="+mn-ea"/>
              </a:rPr>
              <a:t>直接调用数据训练集</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775970" y="4670425"/>
            <a:ext cx="9979025" cy="460375"/>
          </a:xfrm>
          <a:prstGeom prst="rect">
            <a:avLst/>
          </a:prstGeom>
          <a:solidFill>
            <a:schemeClr val="accent1">
              <a:alpha val="23000"/>
            </a:schemeClr>
          </a:solidFill>
        </p:spPr>
        <p:txBody>
          <a:bodyPr wrap="square" rtlCol="0">
            <a:spAutoFit/>
          </a:bodyPr>
          <a:lstStyle/>
          <a:p>
            <a:pPr algn="l">
              <a:lnSpc>
                <a:spcPct val="120000"/>
              </a:lnSpc>
            </a:pPr>
            <a:r>
              <a:rPr lang="en-US" altLang="zh-CN" sz="2000">
                <a:latin typeface="宋体" panose="02010600030101010101" pitchFamily="2" charset="-122"/>
                <a:ea typeface="宋体" panose="02010600030101010101" pitchFamily="2" charset="-122"/>
                <a:sym typeface="+mn-ea"/>
              </a:rPr>
              <a:t> </a:t>
            </a:r>
            <a:r>
              <a:rPr lang="zh-CN" altLang="en-US" sz="2000">
                <a:latin typeface="宋体" panose="02010600030101010101" pitchFamily="2" charset="-122"/>
                <a:ea typeface="宋体" panose="02010600030101010101" pitchFamily="2" charset="-122"/>
                <a:sym typeface="+mn-ea"/>
              </a:rPr>
              <a:t>计算在不同模型大小的情况下，最优模型的验证集误差。使用测试数据生成回归矩阵</a:t>
            </a:r>
          </a:p>
        </p:txBody>
      </p:sp>
      <p:sp>
        <p:nvSpPr>
          <p:cNvPr id="8" name="矩形 7"/>
          <p:cNvSpPr/>
          <p:nvPr/>
        </p:nvSpPr>
        <p:spPr>
          <a:xfrm>
            <a:off x="2821305" y="5422265"/>
            <a:ext cx="1682115" cy="398780"/>
          </a:xfrm>
          <a:prstGeom prst="rect">
            <a:avLst/>
          </a:prstGeom>
          <a:solidFill>
            <a:srgbClr val="FFC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32</a:t>
            </a:fld>
            <a:endParaRPr lang="zh-CN" altLang="en-US"/>
          </a:p>
        </p:txBody>
      </p:sp>
      <p:sp>
        <p:nvSpPr>
          <p:cNvPr id="10" name="同侧圆角矩形 9"/>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 name="文本框 2"/>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a:blip r:embed="rId4"/>
          <a:srcRect t="19318"/>
          <a:stretch>
            <a:fillRect/>
          </a:stretch>
        </p:blipFill>
        <p:spPr>
          <a:xfrm>
            <a:off x="467995" y="1034509"/>
            <a:ext cx="7246620" cy="257175"/>
          </a:xfrm>
          <a:prstGeom prst="rect">
            <a:avLst/>
          </a:prstGeom>
        </p:spPr>
      </p:pic>
      <p:sp>
        <p:nvSpPr>
          <p:cNvPr id="9" name="灯片编号占位符 8"/>
          <p:cNvSpPr>
            <a:spLocks noGrp="1"/>
          </p:cNvSpPr>
          <p:nvPr>
            <p:ph type="sldNum" sz="quarter" idx="12"/>
          </p:nvPr>
        </p:nvSpPr>
        <p:spPr/>
        <p:txBody>
          <a:bodyPr/>
          <a:lstStyle/>
          <a:p>
            <a:fld id="{565CE74E-AB26-4998-AD42-012C4C1AD076}" type="slidenum">
              <a:rPr lang="zh-CN" altLang="en-US" smtClean="0"/>
              <a:t>33</a:t>
            </a:fld>
            <a:endParaRPr lang="zh-CN" altLang="en-US"/>
          </a:p>
        </p:txBody>
      </p:sp>
      <p:sp>
        <p:nvSpPr>
          <p:cNvPr id="10" name="同侧圆角矩形 9"/>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 name="文本框 2"/>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pic>
        <p:nvPicPr>
          <p:cNvPr id="7" name="图片 6"/>
          <p:cNvPicPr>
            <a:picLocks noChangeAspect="1"/>
          </p:cNvPicPr>
          <p:nvPr/>
        </p:nvPicPr>
        <p:blipFill>
          <a:blip r:embed="rId5"/>
          <a:srcRect t="877"/>
          <a:stretch>
            <a:fillRect/>
          </a:stretch>
        </p:blipFill>
        <p:spPr>
          <a:xfrm>
            <a:off x="467995" y="1852930"/>
            <a:ext cx="11409045" cy="2982595"/>
          </a:xfrm>
          <a:prstGeom prst="rect">
            <a:avLst/>
          </a:prstGeom>
        </p:spPr>
      </p:pic>
      <p:pic>
        <p:nvPicPr>
          <p:cNvPr id="12" name="图片 11"/>
          <p:cNvPicPr>
            <a:picLocks noChangeAspect="1"/>
          </p:cNvPicPr>
          <p:nvPr/>
        </p:nvPicPr>
        <p:blipFill>
          <a:blip r:embed="rId6"/>
          <a:stretch>
            <a:fillRect/>
          </a:stretch>
        </p:blipFill>
        <p:spPr>
          <a:xfrm>
            <a:off x="467995" y="5284470"/>
            <a:ext cx="9351010" cy="1349375"/>
          </a:xfrm>
          <a:prstGeom prst="rect">
            <a:avLst/>
          </a:prstGeom>
        </p:spPr>
      </p:pic>
      <p:pic>
        <p:nvPicPr>
          <p:cNvPr id="13" name="图片 12"/>
          <p:cNvPicPr>
            <a:picLocks noChangeAspect="1"/>
          </p:cNvPicPr>
          <p:nvPr/>
        </p:nvPicPr>
        <p:blipFill>
          <a:blip r:embed="rId7"/>
          <a:srcRect l="152" t="28000"/>
          <a:stretch>
            <a:fillRect/>
          </a:stretch>
        </p:blipFill>
        <p:spPr>
          <a:xfrm>
            <a:off x="467995" y="4947285"/>
            <a:ext cx="1765300" cy="193675"/>
          </a:xfrm>
          <a:prstGeom prst="rect">
            <a:avLst/>
          </a:prstGeom>
        </p:spPr>
      </p:pic>
      <p:sp>
        <p:nvSpPr>
          <p:cNvPr id="14" name="文本框 13"/>
          <p:cNvSpPr txBox="1"/>
          <p:nvPr/>
        </p:nvSpPr>
        <p:spPr>
          <a:xfrm>
            <a:off x="467995" y="1341755"/>
            <a:ext cx="1765300" cy="398780"/>
          </a:xfrm>
          <a:prstGeom prst="rect">
            <a:avLst/>
          </a:prstGeom>
          <a:solidFill>
            <a:schemeClr val="accent1">
              <a:alpha val="27000"/>
            </a:schemeClr>
          </a:solidFill>
        </p:spPr>
        <p:txBody>
          <a:bodyPr wrap="square" rtlCol="0">
            <a:spAutoFit/>
          </a:bodyPr>
          <a:lstStyle/>
          <a:p>
            <a:pPr algn="ctr"/>
            <a:r>
              <a:rPr lang="zh-CN" altLang="en-US" sz="2000">
                <a:latin typeface="Times New Roman" panose="02020603050405020304" charset="0"/>
                <a:ea typeface="宋体" panose="02010600030101010101" pitchFamily="2" charset="-122"/>
                <a:cs typeface="Times New Roman" panose="02020603050405020304" charset="0"/>
              </a:rPr>
              <a:t>查看</a:t>
            </a:r>
            <a:r>
              <a:rPr lang="en-US" altLang="zh-CN" sz="2000">
                <a:latin typeface="Times New Roman" panose="02020603050405020304" charset="0"/>
                <a:ea typeface="宋体" panose="02010600030101010101" pitchFamily="2" charset="-122"/>
                <a:cs typeface="Times New Roman" panose="02020603050405020304" charset="0"/>
              </a:rPr>
              <a:t>test.mat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rcRect t="1278"/>
          <a:stretch>
            <a:fillRect/>
          </a:stretch>
        </p:blipFill>
        <p:spPr>
          <a:xfrm>
            <a:off x="807720" y="3818890"/>
            <a:ext cx="10449560" cy="2529205"/>
          </a:xfrm>
          <a:prstGeom prst="rect">
            <a:avLst/>
          </a:prstGeom>
        </p:spPr>
      </p:pic>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807720" y="1170940"/>
            <a:ext cx="4354830" cy="398780"/>
          </a:xfrm>
          <a:prstGeom prst="rect">
            <a:avLst/>
          </a:prstGeom>
          <a:solidFill>
            <a:schemeClr val="accent1">
              <a:alpha val="23000"/>
            </a:schemeClr>
          </a:solidFill>
        </p:spPr>
        <p:txBody>
          <a:bodyPr wrap="square" rtlCol="0">
            <a:spAutoFit/>
          </a:bodyPr>
          <a:lstStyle/>
          <a:p>
            <a:r>
              <a:rPr lang="zh-CN" altLang="en-US" sz="2000">
                <a:latin typeface="宋体" panose="02010600030101010101" pitchFamily="2" charset="-122"/>
                <a:ea typeface="宋体" panose="02010600030101010101" pitchFamily="2" charset="-122"/>
              </a:rPr>
              <a:t>使用循环语句进行参数估计与预测</a:t>
            </a:r>
          </a:p>
        </p:txBody>
      </p:sp>
      <p:pic>
        <p:nvPicPr>
          <p:cNvPr id="5" name="图片 4"/>
          <p:cNvPicPr>
            <a:picLocks noChangeAspect="1"/>
          </p:cNvPicPr>
          <p:nvPr/>
        </p:nvPicPr>
        <p:blipFill>
          <a:blip r:embed="rId5"/>
          <a:srcRect t="1975"/>
          <a:stretch>
            <a:fillRect/>
          </a:stretch>
        </p:blipFill>
        <p:spPr>
          <a:xfrm>
            <a:off x="807720" y="1696085"/>
            <a:ext cx="7370445" cy="1585595"/>
          </a:xfrm>
          <a:prstGeom prst="rect">
            <a:avLst/>
          </a:prstGeom>
        </p:spPr>
      </p:pic>
      <p:sp>
        <p:nvSpPr>
          <p:cNvPr id="8" name="文本框 7"/>
          <p:cNvSpPr txBox="1"/>
          <p:nvPr/>
        </p:nvSpPr>
        <p:spPr>
          <a:xfrm>
            <a:off x="8408035" y="1047750"/>
            <a:ext cx="3232785" cy="645160"/>
          </a:xfrm>
          <a:prstGeom prst="rect">
            <a:avLst/>
          </a:prstGeom>
          <a:noFill/>
          <a:ln>
            <a:solidFill>
              <a:srgbClr val="FF0000"/>
            </a:solidFill>
          </a:ln>
        </p:spPr>
        <p:txBody>
          <a:bodyPr wrap="square" rtlCol="0">
            <a:spAutoFit/>
          </a:bodyPr>
          <a:lstStyle/>
          <a:p>
            <a:r>
              <a:rPr lang="zh-CN" altLang="en-US">
                <a:latin typeface="Times New Roman" panose="02020603050405020304" charset="0"/>
                <a:ea typeface="宋体" panose="02010600030101010101" pitchFamily="2" charset="-122"/>
                <a:cs typeface="Times New Roman" panose="02020603050405020304" charset="0"/>
              </a:rPr>
              <a:t>第</a:t>
            </a:r>
            <a:r>
              <a:rPr lang="en-US" altLang="zh-CN">
                <a:latin typeface="Times New Roman" panose="02020603050405020304" charset="0"/>
                <a:ea typeface="宋体" panose="02010600030101010101" pitchFamily="2" charset="-122"/>
                <a:cs typeface="Times New Roman" panose="02020603050405020304" charset="0"/>
              </a:rPr>
              <a:t>i</a:t>
            </a:r>
            <a:r>
              <a:rPr lang="zh-CN" altLang="en-US">
                <a:latin typeface="Times New Roman" panose="02020603050405020304" charset="0"/>
                <a:ea typeface="宋体" panose="02010600030101010101" pitchFamily="2" charset="-122"/>
                <a:cs typeface="Times New Roman" panose="02020603050405020304" charset="0"/>
              </a:rPr>
              <a:t>次循环提取模型大小为</a:t>
            </a:r>
            <a:r>
              <a:rPr lang="en-US" altLang="zh-CN">
                <a:latin typeface="Times New Roman" panose="02020603050405020304" charset="0"/>
                <a:ea typeface="宋体" panose="02010600030101010101" pitchFamily="2" charset="-122"/>
                <a:cs typeface="Times New Roman" panose="02020603050405020304" charset="0"/>
              </a:rPr>
              <a:t>i</a:t>
            </a:r>
            <a:r>
              <a:rPr lang="zh-CN" altLang="en-US">
                <a:latin typeface="Times New Roman" panose="02020603050405020304" charset="0"/>
                <a:ea typeface="宋体" panose="02010600030101010101" pitchFamily="2" charset="-122"/>
                <a:cs typeface="Times New Roman" panose="02020603050405020304" charset="0"/>
              </a:rPr>
              <a:t>时最优模型的参数估计结果</a:t>
            </a:r>
          </a:p>
        </p:txBody>
      </p:sp>
      <p:sp>
        <p:nvSpPr>
          <p:cNvPr id="10" name="文本框 9"/>
          <p:cNvSpPr txBox="1"/>
          <p:nvPr/>
        </p:nvSpPr>
        <p:spPr>
          <a:xfrm>
            <a:off x="8406765" y="1899285"/>
            <a:ext cx="3234055" cy="645160"/>
          </a:xfrm>
          <a:prstGeom prst="rect">
            <a:avLst/>
          </a:prstGeom>
          <a:noFill/>
          <a:ln>
            <a:solidFill>
              <a:srgbClr val="FF0000"/>
            </a:solidFill>
          </a:ln>
        </p:spPr>
        <p:txBody>
          <a:bodyPr wrap="square" rtlCol="0">
            <a:spAutoFit/>
          </a:bodyPr>
          <a:lstStyle/>
          <a:p>
            <a:r>
              <a:rPr lang="zh-CN" altLang="en-US">
                <a:latin typeface="宋体" panose="02010600030101010101" pitchFamily="2" charset="-122"/>
                <a:ea typeface="宋体" panose="02010600030101010101" pitchFamily="2" charset="-122"/>
              </a:rPr>
              <a:t>参数估计向量乘以测试集生成的回归设计矩阵</a:t>
            </a:r>
          </a:p>
        </p:txBody>
      </p:sp>
      <p:sp>
        <p:nvSpPr>
          <p:cNvPr id="13" name="文本框 12"/>
          <p:cNvSpPr txBox="1"/>
          <p:nvPr/>
        </p:nvSpPr>
        <p:spPr>
          <a:xfrm>
            <a:off x="8406765" y="2729230"/>
            <a:ext cx="3232785" cy="368300"/>
          </a:xfrm>
          <a:prstGeom prst="rect">
            <a:avLst/>
          </a:prstGeom>
          <a:noFill/>
          <a:ln>
            <a:solidFill>
              <a:srgbClr val="FF0000"/>
            </a:solidFill>
          </a:ln>
        </p:spPr>
        <p:txBody>
          <a:bodyPr wrap="square" rtlCol="0">
            <a:spAutoFit/>
          </a:bodyPr>
          <a:lstStyle/>
          <a:p>
            <a:r>
              <a:rPr lang="zh-CN" altLang="en-US">
                <a:latin typeface="Times New Roman" panose="02020603050405020304" charset="0"/>
                <a:ea typeface="宋体" panose="02010600030101010101" pitchFamily="2" charset="-122"/>
                <a:cs typeface="Times New Roman" panose="02020603050405020304" charset="0"/>
              </a:rPr>
              <a:t>计算出预测值和测试集的</a:t>
            </a:r>
            <a:r>
              <a:rPr lang="en-US" altLang="zh-CN">
                <a:latin typeface="Times New Roman" panose="02020603050405020304" charset="0"/>
                <a:ea typeface="宋体" panose="02010600030101010101" pitchFamily="2" charset="-122"/>
                <a:cs typeface="Times New Roman" panose="02020603050405020304" charset="0"/>
              </a:rPr>
              <a:t>MSE</a:t>
            </a:r>
            <a:r>
              <a:rPr lang="zh-CN" altLang="en-US">
                <a:latin typeface="Times New Roman" panose="02020603050405020304" charset="0"/>
                <a:ea typeface="宋体" panose="02010600030101010101" pitchFamily="2" charset="-122"/>
                <a:cs typeface="Times New Roman" panose="02020603050405020304" charset="0"/>
              </a:rPr>
              <a:t>。</a:t>
            </a:r>
          </a:p>
        </p:txBody>
      </p:sp>
      <p:cxnSp>
        <p:nvCxnSpPr>
          <p:cNvPr id="14" name="直接箭头连接符 13"/>
          <p:cNvCxnSpPr>
            <a:endCxn id="8" idx="1"/>
          </p:cNvCxnSpPr>
          <p:nvPr/>
        </p:nvCxnSpPr>
        <p:spPr>
          <a:xfrm flipV="1">
            <a:off x="5411470" y="1370330"/>
            <a:ext cx="2996565" cy="912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0" idx="1"/>
          </p:cNvCxnSpPr>
          <p:nvPr/>
        </p:nvCxnSpPr>
        <p:spPr>
          <a:xfrm flipV="1">
            <a:off x="6511290" y="2221865"/>
            <a:ext cx="1895475" cy="3333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07720" y="3359785"/>
            <a:ext cx="6156325" cy="400110"/>
          </a:xfrm>
          <a:prstGeom prst="rect">
            <a:avLst/>
          </a:prstGeom>
          <a:solidFill>
            <a:schemeClr val="accent1">
              <a:alpha val="23000"/>
            </a:schemeClr>
          </a:solidFill>
        </p:spPr>
        <p:txBody>
          <a:bodyPr wrap="square" rtlCol="0">
            <a:spAutoFit/>
          </a:bodyPr>
          <a:lstStyle/>
          <a:p>
            <a:r>
              <a:rPr lang="zh-CN" altLang="en-US" sz="2000" dirty="0">
                <a:latin typeface="宋体" panose="02010600030101010101" pitchFamily="2" charset="-122"/>
                <a:ea typeface="宋体" panose="02010600030101010101" pitchFamily="2" charset="-122"/>
                <a:cs typeface="宋体" panose="02010600030101010101" pitchFamily="2" charset="-122"/>
              </a:rPr>
              <a:t>通过验证集方法可得到最优模型含有</a:t>
            </a:r>
            <a:r>
              <a:rPr lang="en-US" altLang="zh-CN" sz="2000" dirty="0">
                <a:latin typeface="宋体" panose="02010600030101010101" pitchFamily="2" charset="-122"/>
                <a:ea typeface="宋体" panose="02010600030101010101" pitchFamily="2" charset="-122"/>
                <a:cs typeface="宋体" panose="02010600030101010101" pitchFamily="2" charset="-122"/>
              </a:rPr>
              <a:t>7</a:t>
            </a:r>
            <a:r>
              <a:rPr lang="zh-CN" altLang="en-US" sz="2000" dirty="0">
                <a:latin typeface="宋体" panose="02010600030101010101" pitchFamily="2" charset="-122"/>
                <a:ea typeface="宋体" panose="02010600030101010101" pitchFamily="2" charset="-122"/>
                <a:cs typeface="宋体" panose="02010600030101010101" pitchFamily="2" charset="-122"/>
              </a:rPr>
              <a:t>个预测</a:t>
            </a:r>
            <a:r>
              <a:rPr lang="zh-CN" altLang="en-US" sz="2000" dirty="0" smtClean="0">
                <a:latin typeface="宋体" panose="02010600030101010101" pitchFamily="2" charset="-122"/>
                <a:ea typeface="宋体" panose="02010600030101010101" pitchFamily="2" charset="-122"/>
                <a:cs typeface="宋体" panose="02010600030101010101" pitchFamily="2" charset="-122"/>
              </a:rPr>
              <a:t>变量</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r>
              <a:rPr lang="zh-CN" altLang="en-US" sz="2000" dirty="0" smtClean="0">
                <a:latin typeface="宋体" panose="02010600030101010101" pitchFamily="2" charset="-122"/>
                <a:ea typeface="宋体" panose="02010600030101010101" pitchFamily="2" charset="-122"/>
                <a:cs typeface="宋体" panose="02010600030101010101" pitchFamily="2" charset="-122"/>
              </a:rPr>
              <a:t>注</a:t>
            </a:r>
            <a:r>
              <a:rPr lang="en-US" altLang="zh-CN" sz="2000" dirty="0" smtClean="0">
                <a:latin typeface="宋体" panose="02010600030101010101" pitchFamily="2" charset="-122"/>
                <a:ea typeface="宋体" panose="02010600030101010101" pitchFamily="2" charset="-122"/>
                <a:cs typeface="宋体" panose="02010600030101010101" pitchFamily="2" charset="-122"/>
              </a:rPr>
              <a:t>]</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t>34</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3" name="文本框 2"/>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sp>
        <p:nvSpPr>
          <p:cNvPr id="6" name="文本框 5"/>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nvSpPr>
        <p:spPr>
          <a:xfrm>
            <a:off x="7646537" y="4076448"/>
            <a:ext cx="1040263" cy="2134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tretch>
            <a:fillRect/>
          </a:stretch>
        </p:blipFill>
        <p:spPr>
          <a:xfrm>
            <a:off x="805815" y="1831975"/>
            <a:ext cx="7141210" cy="1819275"/>
          </a:xfrm>
          <a:prstGeom prst="rect">
            <a:avLst/>
          </a:prstGeom>
        </p:spPr>
      </p:pic>
      <p:sp>
        <p:nvSpPr>
          <p:cNvPr id="4" name="文本框 3"/>
          <p:cNvSpPr txBox="1"/>
          <p:nvPr/>
        </p:nvSpPr>
        <p:spPr>
          <a:xfrm>
            <a:off x="603250" y="1185545"/>
            <a:ext cx="3804920" cy="398780"/>
          </a:xfrm>
          <a:prstGeom prst="rect">
            <a:avLst/>
          </a:prstGeom>
          <a:solidFill>
            <a:schemeClr val="accent1">
              <a:alpha val="23000"/>
            </a:schemeClr>
          </a:solidFill>
        </p:spPr>
        <p:txBody>
          <a:bodyPr wrap="square" rtlCol="0">
            <a:spAutoFit/>
          </a:bodyPr>
          <a:lstStyle/>
          <a:p>
            <a:r>
              <a:rPr lang="zh-CN" altLang="en-US" sz="2000">
                <a:latin typeface="宋体" panose="02010600030101010101" pitchFamily="2" charset="-122"/>
                <a:ea typeface="宋体" panose="02010600030101010101" pitchFamily="2" charset="-122"/>
              </a:rPr>
              <a:t>可根据以上步骤编写预测函数</a:t>
            </a:r>
          </a:p>
        </p:txBody>
      </p:sp>
      <p:sp>
        <p:nvSpPr>
          <p:cNvPr id="7" name="文本框 6"/>
          <p:cNvSpPr txBox="1"/>
          <p:nvPr/>
        </p:nvSpPr>
        <p:spPr>
          <a:xfrm>
            <a:off x="603250" y="3834130"/>
            <a:ext cx="7006590" cy="398780"/>
          </a:xfrm>
          <a:prstGeom prst="rect">
            <a:avLst/>
          </a:prstGeom>
          <a:solidFill>
            <a:schemeClr val="accent1">
              <a:alpha val="23000"/>
            </a:schemeClr>
          </a:solidFill>
        </p:spPr>
        <p:txBody>
          <a:bodyPr wrap="square" rtlCol="0">
            <a:spAutoFit/>
          </a:bodyPr>
          <a:lstStyle/>
          <a:p>
            <a:r>
              <a:rPr lang="zh-CN" altLang="en-US" sz="2000">
                <a:latin typeface="宋体" panose="02010600030101010101" pitchFamily="2" charset="-122"/>
                <a:ea typeface="宋体" panose="02010600030101010101" pitchFamily="2" charset="-122"/>
              </a:rPr>
              <a:t>对整个数据集使用最优子集选择，选出最优的</a:t>
            </a:r>
            <a:r>
              <a:rPr lang="en-US" altLang="zh-CN" sz="2000">
                <a:latin typeface="宋体" panose="02010600030101010101" pitchFamily="2" charset="-122"/>
                <a:ea typeface="宋体" panose="02010600030101010101" pitchFamily="2" charset="-122"/>
              </a:rPr>
              <a:t>7</a:t>
            </a:r>
            <a:r>
              <a:rPr lang="zh-CN" altLang="en-US" sz="2000">
                <a:latin typeface="宋体" panose="02010600030101010101" pitchFamily="2" charset="-122"/>
                <a:ea typeface="宋体" panose="02010600030101010101" pitchFamily="2" charset="-122"/>
              </a:rPr>
              <a:t>变量模型。</a:t>
            </a:r>
          </a:p>
        </p:txBody>
      </p:sp>
      <p:sp>
        <p:nvSpPr>
          <p:cNvPr id="9" name="文本框 8"/>
          <p:cNvSpPr txBox="1"/>
          <p:nvPr/>
        </p:nvSpPr>
        <p:spPr>
          <a:xfrm>
            <a:off x="603250" y="6015990"/>
            <a:ext cx="10466070" cy="398780"/>
          </a:xfrm>
          <a:prstGeom prst="rect">
            <a:avLst/>
          </a:prstGeom>
          <a:solidFill>
            <a:schemeClr val="accent1">
              <a:alpha val="23000"/>
            </a:schemeClr>
          </a:solidFill>
        </p:spPr>
        <p:txBody>
          <a:bodyPr wrap="square" rtlCol="0">
            <a:spAutoFit/>
          </a:bodyPr>
          <a:lstStyle/>
          <a:p>
            <a:r>
              <a:rPr lang="zh-CN" altLang="en-US" sz="2000">
                <a:latin typeface="宋体" panose="02010600030101010101" pitchFamily="2" charset="-122"/>
                <a:ea typeface="宋体" panose="02010600030101010101" pitchFamily="2" charset="-122"/>
              </a:rPr>
              <a:t>基于整个数据集建立的最优十变量模型包含的变量不同于基于训练集建立的最优</a:t>
            </a:r>
            <a:r>
              <a:rPr lang="en-US" altLang="zh-CN" sz="2000">
                <a:latin typeface="宋体" panose="02010600030101010101" pitchFamily="2" charset="-122"/>
                <a:ea typeface="宋体" panose="02010600030101010101" pitchFamily="2" charset="-122"/>
              </a:rPr>
              <a:t>7</a:t>
            </a:r>
            <a:r>
              <a:rPr lang="zh-CN" altLang="en-US" sz="2000">
                <a:latin typeface="宋体" panose="02010600030101010101" pitchFamily="2" charset="-122"/>
                <a:ea typeface="宋体" panose="02010600030101010101" pitchFamily="2" charset="-122"/>
              </a:rPr>
              <a:t>变量模型。</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35</a:t>
            </a:fld>
            <a:endParaRPr lang="zh-CN" altLang="en-US"/>
          </a:p>
        </p:txBody>
      </p:sp>
      <p:sp>
        <p:nvSpPr>
          <p:cNvPr id="11" name="同侧圆角矩形 10"/>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5" name="文本框 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选择最优模型</a:t>
            </a:r>
          </a:p>
        </p:txBody>
      </p:sp>
      <p:pic>
        <p:nvPicPr>
          <p:cNvPr id="8" name="图片 7"/>
          <p:cNvPicPr>
            <a:picLocks noChangeAspect="1"/>
          </p:cNvPicPr>
          <p:nvPr/>
        </p:nvPicPr>
        <p:blipFill>
          <a:blip r:embed="rId5"/>
          <a:stretch>
            <a:fillRect/>
          </a:stretch>
        </p:blipFill>
        <p:spPr>
          <a:xfrm>
            <a:off x="741045" y="4335145"/>
            <a:ext cx="8943340" cy="15703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a:solidFill>
                  <a:schemeClr val="bg1"/>
                </a:solidFill>
                <a:sym typeface="+mn-ea"/>
              </a:rPr>
              <a:t>压缩估计</a:t>
            </a:r>
            <a:endParaRPr lang="zh-CN" altLang="en-US" sz="2800" b="1" dirty="0">
              <a:solidFill>
                <a:schemeClr val="bg1"/>
              </a:solidFill>
              <a:sym typeface="+mn-ea"/>
            </a:endParaRPr>
          </a:p>
        </p:txBody>
      </p:sp>
      <p:sp>
        <p:nvSpPr>
          <p:cNvPr id="2" name="文本框 1"/>
          <p:cNvSpPr txBox="1"/>
          <p:nvPr/>
        </p:nvSpPr>
        <p:spPr>
          <a:xfrm>
            <a:off x="831215" y="1426210"/>
            <a:ext cx="10529570" cy="953135"/>
          </a:xfrm>
          <a:prstGeom prst="rect">
            <a:avLst/>
          </a:prstGeom>
          <a:noFill/>
        </p:spPr>
        <p:txBody>
          <a:bodyPr wrap="square" rtlCol="0">
            <a:spAutoFit/>
          </a:bodyPr>
          <a:lstStyle/>
          <a:p>
            <a:pPr>
              <a:lnSpc>
                <a:spcPct val="140000"/>
              </a:lnSpc>
            </a:pPr>
            <a:r>
              <a:rPr lang="zh-CN" altLang="en-US" sz="2000" b="1">
                <a:latin typeface="Times New Roman" panose="02020603050405020304" charset="0"/>
                <a:ea typeface="宋体" panose="02010600030101010101" pitchFamily="2" charset="-122"/>
                <a:cs typeface="Times New Roman" panose="02020603050405020304" charset="0"/>
              </a:rPr>
              <a:t>压缩估计：</a:t>
            </a:r>
            <a:r>
              <a:rPr lang="zh-CN" altLang="en-US" sz="2000">
                <a:latin typeface="Times New Roman" panose="02020603050405020304" charset="0"/>
                <a:ea typeface="宋体" panose="02010600030101010101" pitchFamily="2" charset="-122"/>
                <a:cs typeface="Times New Roman" panose="02020603050405020304" charset="0"/>
              </a:rPr>
              <a:t>对系数进行约束或加罚的技巧对包含</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个预测变量的模型进行拟合，即将系数估计值往零的方向压缩。这种方法通过压缩系数估计值，显著减少了估计量方差。</a:t>
            </a:r>
          </a:p>
        </p:txBody>
      </p:sp>
      <p:sp>
        <p:nvSpPr>
          <p:cNvPr id="4" name="圆角矩形 3"/>
          <p:cNvSpPr/>
          <p:nvPr/>
        </p:nvSpPr>
        <p:spPr>
          <a:xfrm>
            <a:off x="1079500" y="3126740"/>
            <a:ext cx="3096895" cy="604520"/>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Times New Roman" panose="02020603050405020304" charset="0"/>
                <a:cs typeface="Times New Roman" panose="02020603050405020304" charset="0"/>
              </a:rPr>
              <a:t>岭回归（</a:t>
            </a:r>
            <a:r>
              <a:rPr lang="en-US" altLang="zh-CN" sz="2000" b="1">
                <a:latin typeface="Times New Roman" panose="02020603050405020304" charset="0"/>
                <a:cs typeface="Times New Roman" panose="02020603050405020304" charset="0"/>
              </a:rPr>
              <a:t>ridge regression</a:t>
            </a:r>
            <a:r>
              <a:rPr lang="zh-CN" altLang="en-US" sz="2000" b="1">
                <a:latin typeface="Times New Roman" panose="02020603050405020304" charset="0"/>
                <a:cs typeface="Times New Roman" panose="02020603050405020304" charset="0"/>
              </a:rPr>
              <a:t>）</a:t>
            </a:r>
          </a:p>
        </p:txBody>
      </p:sp>
      <p:sp>
        <p:nvSpPr>
          <p:cNvPr id="5" name="圆角矩形 4"/>
          <p:cNvSpPr/>
          <p:nvPr/>
        </p:nvSpPr>
        <p:spPr>
          <a:xfrm>
            <a:off x="1080135" y="4700905"/>
            <a:ext cx="3096260" cy="604520"/>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charset="0"/>
                <a:cs typeface="Times New Roman" panose="02020603050405020304" charset="0"/>
              </a:rPr>
              <a:t>lasso</a:t>
            </a:r>
          </a:p>
        </p:txBody>
      </p:sp>
      <p:pic>
        <p:nvPicPr>
          <p:cNvPr id="103" name="图片 102"/>
          <p:cNvPicPr/>
          <p:nvPr/>
        </p:nvPicPr>
        <p:blipFill>
          <a:blip r:embed="rId4"/>
          <a:srcRect t="17681" r="32056"/>
          <a:stretch>
            <a:fillRect/>
          </a:stretch>
        </p:blipFill>
        <p:spPr>
          <a:xfrm>
            <a:off x="4423410" y="2796540"/>
            <a:ext cx="4638040" cy="3141980"/>
          </a:xfrm>
          <a:prstGeom prst="rect">
            <a:avLst/>
          </a:prstGeom>
          <a:noFill/>
          <a:ln w="9525">
            <a:noFill/>
          </a:ln>
        </p:spPr>
      </p:pic>
      <p:sp>
        <p:nvSpPr>
          <p:cNvPr id="3" name="矩形 2"/>
          <p:cNvSpPr/>
          <p:nvPr/>
        </p:nvSpPr>
        <p:spPr>
          <a:xfrm>
            <a:off x="7717790" y="3173730"/>
            <a:ext cx="1133475" cy="894715"/>
          </a:xfrm>
          <a:prstGeom prst="rect">
            <a:avLst/>
          </a:prstGeom>
          <a:solidFill>
            <a:srgbClr val="FFC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20940" y="4862830"/>
            <a:ext cx="1089660" cy="883285"/>
          </a:xfrm>
          <a:prstGeom prst="rect">
            <a:avLst/>
          </a:prstGeom>
          <a:solidFill>
            <a:srgbClr val="FFC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36</a:t>
            </a:fld>
            <a:endParaRPr lang="zh-CN" altLang="en-US"/>
          </a:p>
        </p:txBody>
      </p:sp>
      <p:sp>
        <p:nvSpPr>
          <p:cNvPr id="8" name="同侧圆角矩形 7"/>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endParaRPr lang="zh-CN" altLang="en-US" sz="2800" b="1" dirty="0">
              <a:solidFill>
                <a:schemeClr val="bg1"/>
              </a:solidFill>
              <a:latin typeface="Times New Roman" panose="02020603050405020304" charset="0"/>
              <a:cs typeface="Times New Roman" panose="02020603050405020304" charset="0"/>
              <a:sym typeface="+mn-ea"/>
            </a:endParaRPr>
          </a:p>
        </p:txBody>
      </p:sp>
      <p:pic>
        <p:nvPicPr>
          <p:cNvPr id="3" name="图片 2"/>
          <p:cNvPicPr>
            <a:picLocks noChangeAspect="1"/>
          </p:cNvPicPr>
          <p:nvPr/>
        </p:nvPicPr>
        <p:blipFill>
          <a:blip r:embed="rId4"/>
          <a:stretch>
            <a:fillRect/>
          </a:stretch>
        </p:blipFill>
        <p:spPr>
          <a:xfrm>
            <a:off x="4184650" y="1706245"/>
            <a:ext cx="3822700" cy="1136650"/>
          </a:xfrm>
          <a:prstGeom prst="rect">
            <a:avLst/>
          </a:prstGeom>
        </p:spPr>
      </p:pic>
      <p:pic>
        <p:nvPicPr>
          <p:cNvPr id="4" name="图片 3"/>
          <p:cNvPicPr>
            <a:picLocks noChangeAspect="1"/>
          </p:cNvPicPr>
          <p:nvPr/>
        </p:nvPicPr>
        <p:blipFill>
          <a:blip r:embed="rId5"/>
          <a:stretch>
            <a:fillRect/>
          </a:stretch>
        </p:blipFill>
        <p:spPr>
          <a:xfrm>
            <a:off x="2898775" y="3505200"/>
            <a:ext cx="6394450" cy="1238250"/>
          </a:xfrm>
          <a:prstGeom prst="rect">
            <a:avLst/>
          </a:prstGeom>
        </p:spPr>
      </p:pic>
      <p:sp>
        <p:nvSpPr>
          <p:cNvPr id="5" name="文本框 4"/>
          <p:cNvSpPr txBox="1"/>
          <p:nvPr/>
        </p:nvSpPr>
        <p:spPr>
          <a:xfrm>
            <a:off x="1012190" y="1143635"/>
            <a:ext cx="27266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通过最小化如下函数对</a:t>
            </a:r>
          </a:p>
        </p:txBody>
      </p:sp>
      <p:pic>
        <p:nvPicPr>
          <p:cNvPr id="6" name="图片 5"/>
          <p:cNvPicPr>
            <a:picLocks noChangeAspect="1"/>
          </p:cNvPicPr>
          <p:nvPr/>
        </p:nvPicPr>
        <p:blipFill>
          <a:blip r:embed="rId6"/>
          <a:stretch>
            <a:fillRect/>
          </a:stretch>
        </p:blipFill>
        <p:spPr>
          <a:xfrm>
            <a:off x="3738880" y="1143000"/>
            <a:ext cx="1648460" cy="382905"/>
          </a:xfrm>
          <a:prstGeom prst="rect">
            <a:avLst/>
          </a:prstGeom>
        </p:spPr>
      </p:pic>
      <p:sp>
        <p:nvSpPr>
          <p:cNvPr id="7" name="文本框 6"/>
          <p:cNvSpPr txBox="1"/>
          <p:nvPr/>
        </p:nvSpPr>
        <p:spPr>
          <a:xfrm>
            <a:off x="5387340" y="1127760"/>
            <a:ext cx="432308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进行估计来拟合最小二乘回归：</a:t>
            </a:r>
          </a:p>
        </p:txBody>
      </p:sp>
      <p:sp>
        <p:nvSpPr>
          <p:cNvPr id="9" name="文本框 8"/>
          <p:cNvSpPr txBox="1"/>
          <p:nvPr/>
        </p:nvSpPr>
        <p:spPr>
          <a:xfrm>
            <a:off x="1012190" y="2990215"/>
            <a:ext cx="816038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岭回归系数估计值通过最小化下式得到：</a:t>
            </a:r>
          </a:p>
        </p:txBody>
      </p:sp>
      <p:grpSp>
        <p:nvGrpSpPr>
          <p:cNvPr id="2" name="组合 1"/>
          <p:cNvGrpSpPr/>
          <p:nvPr/>
        </p:nvGrpSpPr>
        <p:grpSpPr>
          <a:xfrm>
            <a:off x="8385810" y="3698240"/>
            <a:ext cx="2545080" cy="1731645"/>
            <a:chOff x="13206" y="5824"/>
            <a:chExt cx="4008" cy="2727"/>
          </a:xfrm>
        </p:grpSpPr>
        <p:sp>
          <p:nvSpPr>
            <p:cNvPr id="10" name="矩形 9"/>
            <p:cNvSpPr/>
            <p:nvPr/>
          </p:nvSpPr>
          <p:spPr>
            <a:xfrm>
              <a:off x="13206" y="5824"/>
              <a:ext cx="1579" cy="1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14785" y="7267"/>
              <a:ext cx="866" cy="7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5244" y="7971"/>
              <a:ext cx="1970" cy="58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压缩惩罚</a:t>
              </a:r>
            </a:p>
          </p:txBody>
        </p:sp>
      </p:grpSp>
      <p:sp>
        <p:nvSpPr>
          <p:cNvPr id="13" name="文本框 12"/>
          <p:cNvSpPr txBox="1"/>
          <p:nvPr/>
        </p:nvSpPr>
        <p:spPr>
          <a:xfrm>
            <a:off x="3569970" y="5936615"/>
            <a:ext cx="5446395" cy="460375"/>
          </a:xfrm>
          <a:prstGeom prst="rect">
            <a:avLst/>
          </a:prstGeom>
          <a:solidFill>
            <a:srgbClr val="F4B183">
              <a:alpha val="63000"/>
            </a:srgbClr>
          </a:solidFill>
        </p:spPr>
        <p:txBody>
          <a:bodyPr wrap="none" rtlCol="0">
            <a:spAutoFit/>
          </a:bodyPr>
          <a:lstStyle/>
          <a:p>
            <a:pPr algn="l"/>
            <a:r>
              <a:rPr lang="zh-CN" altLang="en-US" sz="2400">
                <a:latin typeface="Times New Roman" panose="02020603050405020304" charset="0"/>
                <a:ea typeface="宋体" panose="02010600030101010101" pitchFamily="2" charset="-122"/>
                <a:cs typeface="Times New Roman" panose="02020603050405020304" charset="0"/>
                <a:sym typeface="+mn-ea"/>
              </a:rPr>
              <a:t>λ≥</a:t>
            </a:r>
            <a:r>
              <a:rPr lang="en-US" altLang="zh-CN" sz="2400">
                <a:latin typeface="Times New Roman" panose="02020603050405020304" charset="0"/>
                <a:ea typeface="宋体" panose="02010600030101010101" pitchFamily="2" charset="-122"/>
                <a:cs typeface="Times New Roman" panose="02020603050405020304" charset="0"/>
                <a:sym typeface="+mn-ea"/>
              </a:rPr>
              <a:t>0</a:t>
            </a:r>
            <a:r>
              <a:rPr lang="zh-CN" altLang="en-US" sz="2000">
                <a:latin typeface="Times New Roman" panose="02020603050405020304" charset="0"/>
                <a:ea typeface="宋体" panose="02010600030101010101" pitchFamily="2" charset="-122"/>
                <a:cs typeface="Times New Roman" panose="02020603050405020304" charset="0"/>
                <a:sym typeface="+mn-ea"/>
              </a:rPr>
              <a:t>是一个调节参数，选择合适的</a:t>
            </a:r>
            <a:r>
              <a:rPr lang="en-US" altLang="zh-CN" sz="2400">
                <a:latin typeface="Times New Roman" panose="02020603050405020304" charset="0"/>
                <a:ea typeface="宋体" panose="02010600030101010101" pitchFamily="2" charset="-122"/>
                <a:cs typeface="Times New Roman" panose="02020603050405020304" charset="0"/>
                <a:sym typeface="+mn-ea"/>
              </a:rPr>
              <a:t> </a:t>
            </a:r>
            <a:r>
              <a:rPr lang="zh-CN" altLang="en-US" sz="2400">
                <a:latin typeface="Times New Roman" panose="02020603050405020304" charset="0"/>
                <a:ea typeface="宋体" panose="02010600030101010101" pitchFamily="2" charset="-122"/>
                <a:cs typeface="Times New Roman" panose="02020603050405020304" charset="0"/>
                <a:sym typeface="+mn-ea"/>
              </a:rPr>
              <a:t>λ</a:t>
            </a:r>
            <a:r>
              <a:rPr lang="zh-CN" altLang="en-US" sz="2000">
                <a:latin typeface="Times New Roman" panose="02020603050405020304" charset="0"/>
                <a:ea typeface="宋体" panose="02010600030101010101" pitchFamily="2" charset="-122"/>
                <a:cs typeface="Times New Roman" panose="02020603050405020304" charset="0"/>
                <a:sym typeface="+mn-ea"/>
              </a:rPr>
              <a:t>十分重要。</a:t>
            </a:r>
          </a:p>
        </p:txBody>
      </p:sp>
      <p:sp>
        <p:nvSpPr>
          <p:cNvPr id="14" name="文本框 13"/>
          <p:cNvSpPr txBox="1"/>
          <p:nvPr/>
        </p:nvSpPr>
        <p:spPr>
          <a:xfrm>
            <a:off x="1012190" y="5076190"/>
            <a:ext cx="779907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与最小二乘一样，岭回归通过使RSS变小来寻找适合数据的系数估计。</a:t>
            </a:r>
          </a:p>
        </p:txBody>
      </p:sp>
      <p:sp>
        <p:nvSpPr>
          <p:cNvPr id="8" name="灯片编号占位符 7"/>
          <p:cNvSpPr>
            <a:spLocks noGrp="1"/>
          </p:cNvSpPr>
          <p:nvPr>
            <p:ph type="sldNum" sz="quarter" idx="12"/>
          </p:nvPr>
        </p:nvSpPr>
        <p:spPr/>
        <p:txBody>
          <a:bodyPr/>
          <a:lstStyle/>
          <a:p>
            <a:fld id="{565CE74E-AB26-4998-AD42-012C4C1AD076}" type="slidenum">
              <a:rPr lang="zh-CN" altLang="en-US" smtClean="0"/>
              <a:t>37</a:t>
            </a:fld>
            <a:endParaRPr lang="zh-CN" altLang="en-US"/>
          </a:p>
        </p:txBody>
      </p:sp>
      <p:sp>
        <p:nvSpPr>
          <p:cNvPr id="17" name="同侧圆角矩形 1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endParaRPr lang="zh-CN" altLang="en-US" sz="2800" b="1" dirty="0">
              <a:solidFill>
                <a:schemeClr val="bg1"/>
              </a:solidFill>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4"/>
          <a:srcRect b="4011"/>
          <a:stretch>
            <a:fillRect/>
          </a:stretch>
        </p:blipFill>
        <p:spPr>
          <a:xfrm>
            <a:off x="1600835" y="1851660"/>
            <a:ext cx="8989695" cy="3981450"/>
          </a:xfrm>
          <a:prstGeom prst="rect">
            <a:avLst/>
          </a:prstGeom>
        </p:spPr>
      </p:pic>
      <p:grpSp>
        <p:nvGrpSpPr>
          <p:cNvPr id="4" name="组合 3"/>
          <p:cNvGrpSpPr/>
          <p:nvPr/>
        </p:nvGrpSpPr>
        <p:grpSpPr>
          <a:xfrm>
            <a:off x="2444750" y="6014720"/>
            <a:ext cx="7303135" cy="374650"/>
            <a:chOff x="2959" y="9370"/>
            <a:chExt cx="11501" cy="590"/>
          </a:xfrm>
        </p:grpSpPr>
        <p:sp>
          <p:nvSpPr>
            <p:cNvPr id="8" name="文本框 7"/>
            <p:cNvSpPr txBox="1"/>
            <p:nvPr/>
          </p:nvSpPr>
          <p:spPr>
            <a:xfrm>
              <a:off x="2959" y="9403"/>
              <a:ext cx="7875" cy="531"/>
            </a:xfrm>
            <a:prstGeom prst="rect">
              <a:avLst/>
            </a:prstGeom>
            <a:noFill/>
          </p:spPr>
          <p:txBody>
            <a:bodyPr wrap="square" rtlCol="0">
              <a:spAutoFit/>
            </a:bodyPr>
            <a:lstStyle/>
            <a:p>
              <a:r>
                <a:rPr lang="zh-CN" altLang="en-US" sz="1600">
                  <a:latin typeface="Times New Roman" panose="02020603050405020304" charset="0"/>
                  <a:ea typeface="宋体" panose="02010600030101010101" pitchFamily="2" charset="-122"/>
                  <a:cs typeface="Times New Roman" panose="02020603050405020304" charset="0"/>
                </a:rPr>
                <a:t>图</a:t>
              </a:r>
              <a:r>
                <a:rPr lang="en-US" altLang="zh-CN" sz="1600">
                  <a:latin typeface="Times New Roman" panose="02020603050405020304" charset="0"/>
                  <a:ea typeface="宋体" panose="02010600030101010101" pitchFamily="2" charset="-122"/>
                  <a:cs typeface="Times New Roman" panose="02020603050405020304" charset="0"/>
                </a:rPr>
                <a:t>2.1   Credict </a:t>
              </a:r>
              <a:r>
                <a:rPr lang="zh-CN" altLang="en-US" sz="1600">
                  <a:latin typeface="Times New Roman" panose="02020603050405020304" charset="0"/>
                  <a:ea typeface="宋体" panose="02010600030101010101" pitchFamily="2" charset="-122"/>
                  <a:cs typeface="Times New Roman" panose="02020603050405020304" charset="0"/>
                </a:rPr>
                <a:t>数据集标准化后岭回归系数随着λ和</a:t>
              </a:r>
            </a:p>
          </p:txBody>
        </p:sp>
        <p:pic>
          <p:nvPicPr>
            <p:cNvPr id="15" name="图片 14"/>
            <p:cNvPicPr>
              <a:picLocks noChangeAspect="1"/>
            </p:cNvPicPr>
            <p:nvPr/>
          </p:nvPicPr>
          <p:blipFill>
            <a:blip r:embed="rId5"/>
            <a:stretch>
              <a:fillRect/>
            </a:stretch>
          </p:blipFill>
          <p:spPr>
            <a:xfrm>
              <a:off x="10070" y="9370"/>
              <a:ext cx="2080" cy="590"/>
            </a:xfrm>
            <a:prstGeom prst="rect">
              <a:avLst/>
            </a:prstGeom>
          </p:spPr>
        </p:pic>
        <p:sp>
          <p:nvSpPr>
            <p:cNvPr id="16" name="文本框 15"/>
            <p:cNvSpPr txBox="1"/>
            <p:nvPr/>
          </p:nvSpPr>
          <p:spPr>
            <a:xfrm>
              <a:off x="12150" y="9403"/>
              <a:ext cx="2310" cy="531"/>
            </a:xfrm>
            <a:prstGeom prst="rect">
              <a:avLst/>
            </a:prstGeom>
            <a:noFill/>
          </p:spPr>
          <p:txBody>
            <a:bodyPr wrap="square" rtlCol="0">
              <a:spAutoFit/>
            </a:bodyPr>
            <a:lstStyle/>
            <a:p>
              <a:r>
                <a:rPr lang="zh-CN" altLang="en-US" sz="1600">
                  <a:latin typeface="宋体" panose="02010600030101010101" pitchFamily="2" charset="-122"/>
                  <a:ea typeface="宋体" panose="02010600030101010101" pitchFamily="2" charset="-122"/>
                </a:rPr>
                <a:t>的变化情况。</a:t>
              </a:r>
            </a:p>
          </p:txBody>
        </p:sp>
      </p:grpSp>
      <p:sp>
        <p:nvSpPr>
          <p:cNvPr id="3" name="文本框 2"/>
          <p:cNvSpPr txBox="1"/>
          <p:nvPr/>
        </p:nvSpPr>
        <p:spPr>
          <a:xfrm>
            <a:off x="690245" y="1210945"/>
            <a:ext cx="6189980" cy="460375"/>
          </a:xfrm>
          <a:prstGeom prst="rect">
            <a:avLst/>
          </a:prstGeom>
          <a:noFill/>
        </p:spPr>
        <p:txBody>
          <a:bodyPr wrap="square" rtlCol="0">
            <a:spAutoFit/>
          </a:bodyPr>
          <a:lstStyle/>
          <a:p>
            <a:r>
              <a:rPr lang="zh-CN" altLang="en-US" sz="2400">
                <a:latin typeface="Times New Roman" panose="02020603050405020304" charset="0"/>
                <a:ea typeface="宋体" panose="02010600030101010101" pitchFamily="2" charset="-122"/>
                <a:cs typeface="Times New Roman" panose="02020603050405020304" charset="0"/>
              </a:rPr>
              <a:t>λ</a:t>
            </a:r>
            <a:r>
              <a:rPr lang="en-US" altLang="zh-CN" sz="24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，岭回归系数估计结果与最小二乘估计结果相同。</a:t>
            </a:r>
          </a:p>
        </p:txBody>
      </p:sp>
      <p:sp>
        <p:nvSpPr>
          <p:cNvPr id="6" name="文本框 5"/>
          <p:cNvSpPr txBox="1"/>
          <p:nvPr/>
        </p:nvSpPr>
        <p:spPr>
          <a:xfrm>
            <a:off x="6992620" y="1209675"/>
            <a:ext cx="4560570" cy="460375"/>
          </a:xfrm>
          <a:prstGeom prst="rect">
            <a:avLst/>
          </a:prstGeom>
          <a:noFill/>
        </p:spPr>
        <p:txBody>
          <a:bodyPr wrap="square" rtlCol="0" anchor="t">
            <a:spAutoFit/>
          </a:bodyPr>
          <a:lstStyle/>
          <a:p>
            <a:r>
              <a:rPr lang="zh-CN" altLang="en-US" sz="2400">
                <a:latin typeface="Times New Roman" panose="02020603050405020304" charset="0"/>
                <a:ea typeface="宋体" panose="02010600030101010101" pitchFamily="2" charset="-122"/>
                <a:cs typeface="Times New Roman" panose="02020603050405020304" charset="0"/>
                <a:sym typeface="+mn-ea"/>
              </a:rPr>
              <a:t>λ</a:t>
            </a:r>
            <a:r>
              <a:rPr lang="en-US" altLang="zh-CN" sz="2400">
                <a:latin typeface="Times New Roman" panose="02020603050405020304" charset="0"/>
                <a:ea typeface="宋体" panose="02010600030101010101" pitchFamily="2" charset="-122"/>
                <a:cs typeface="Times New Roman" panose="02020603050405020304" charset="0"/>
                <a:sym typeface="+mn-ea"/>
              </a:rPr>
              <a:t>=</a:t>
            </a:r>
            <a:r>
              <a:rPr lang="zh-CN" altLang="en-US" sz="2400">
                <a:latin typeface="Times New Roman" panose="02020603050405020304" charset="0"/>
                <a:ea typeface="宋体" panose="02010600030101010101" pitchFamily="2" charset="-122"/>
                <a:cs typeface="Times New Roman" panose="02020603050405020304" charset="0"/>
              </a:rPr>
              <a:t>∞</a:t>
            </a:r>
            <a:r>
              <a:rPr lang="en-US" altLang="zh-CN" sz="24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岭回归系数估计值是一个零向量。</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38</a:t>
            </a:fld>
            <a:endParaRPr lang="zh-CN" altLang="en-US"/>
          </a:p>
        </p:txBody>
      </p:sp>
      <p:sp>
        <p:nvSpPr>
          <p:cNvPr id="10" name="同侧圆角矩形 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endParaRPr lang="zh-CN" altLang="en-US" sz="2800" b="1" dirty="0">
              <a:solidFill>
                <a:schemeClr val="bg1"/>
              </a:solidFill>
              <a:latin typeface="Times New Roman" panose="02020603050405020304" charset="0"/>
              <a:cs typeface="Times New Roman" panose="02020603050405020304" charset="0"/>
              <a:sym typeface="+mn-ea"/>
            </a:endParaRPr>
          </a:p>
        </p:txBody>
      </p:sp>
      <p:pic>
        <p:nvPicPr>
          <p:cNvPr id="3" name="图片 2"/>
          <p:cNvPicPr>
            <a:picLocks noChangeAspect="1"/>
          </p:cNvPicPr>
          <p:nvPr/>
        </p:nvPicPr>
        <p:blipFill>
          <a:blip r:embed="rId5"/>
          <a:stretch>
            <a:fillRect/>
          </a:stretch>
        </p:blipFill>
        <p:spPr>
          <a:xfrm>
            <a:off x="4086860" y="3430905"/>
            <a:ext cx="4017645" cy="1171575"/>
          </a:xfrm>
          <a:prstGeom prst="rect">
            <a:avLst/>
          </a:prstGeom>
        </p:spPr>
      </p:pic>
      <p:graphicFrame>
        <p:nvGraphicFramePr>
          <p:cNvPr id="5" name="对象 4">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8273" r:id="rId6" imgW="914400" imgH="215900" progId="Equation.KSEE3">
                  <p:embed/>
                </p:oleObj>
              </mc:Choice>
              <mc:Fallback>
                <p:oleObj r:id="rId6" imgW="914400" imgH="215900" progId="Equation.KSEE3">
                  <p:embed/>
                  <p:pic>
                    <p:nvPicPr>
                      <p:cNvPr id="0" name="图片 1025"/>
                      <p:cNvPicPr/>
                      <p:nvPr/>
                    </p:nvPicPr>
                    <p:blipFill>
                      <a:blip r:embed="rId7"/>
                      <a:stretch>
                        <a:fillRect/>
                      </a:stretch>
                    </p:blipFill>
                    <p:spPr>
                      <a:xfrm>
                        <a:off x="5638800" y="3321050"/>
                        <a:ext cx="914400" cy="215900"/>
                      </a:xfrm>
                      <a:prstGeom prst="rect">
                        <a:avLst/>
                      </a:prstGeom>
                    </p:spPr>
                  </p:pic>
                </p:oleObj>
              </mc:Fallback>
            </mc:AlternateContent>
          </a:graphicData>
        </a:graphic>
      </p:graphicFrame>
      <p:grpSp>
        <p:nvGrpSpPr>
          <p:cNvPr id="9" name="组合 8"/>
          <p:cNvGrpSpPr/>
          <p:nvPr/>
        </p:nvGrpSpPr>
        <p:grpSpPr>
          <a:xfrm>
            <a:off x="626174" y="1438910"/>
            <a:ext cx="11119159" cy="507365"/>
            <a:chOff x="1528" y="2266"/>
            <a:chExt cx="16957" cy="799"/>
          </a:xfrm>
        </p:grpSpPr>
        <p:sp>
          <p:nvSpPr>
            <p:cNvPr id="2" name="文本框 1"/>
            <p:cNvSpPr txBox="1"/>
            <p:nvPr/>
          </p:nvSpPr>
          <p:spPr>
            <a:xfrm>
              <a:off x="1528" y="2352"/>
              <a:ext cx="7009" cy="628"/>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rPr>
                <a:t>由于岭回归公式中系数平方和项的存在，</a:t>
              </a:r>
            </a:p>
          </p:txBody>
        </p:sp>
        <p:graphicFrame>
          <p:nvGraphicFramePr>
            <p:cNvPr id="4" name="对象 3">
              <a:hlinkClick r:id="" action="ppaction://ole?verb=0"/>
            </p:cNvPr>
            <p:cNvGraphicFramePr>
              <a:graphicFrameLocks noChangeAspect="1"/>
            </p:cNvGraphicFramePr>
            <p:nvPr/>
          </p:nvGraphicFramePr>
          <p:xfrm>
            <a:off x="8537" y="2266"/>
            <a:ext cx="1183" cy="799"/>
          </p:xfrm>
          <a:graphic>
            <a:graphicData uri="http://schemas.openxmlformats.org/presentationml/2006/ole">
              <mc:AlternateContent xmlns:mc="http://schemas.openxmlformats.org/markup-compatibility/2006">
                <mc:Choice xmlns:v="urn:schemas-microsoft-com:vml" Requires="v">
                  <p:oleObj spid="_x0000_s8274" r:id="rId8" imgW="457200" imgH="266700" progId="Equation.KSEE3">
                    <p:embed/>
                  </p:oleObj>
                </mc:Choice>
                <mc:Fallback>
                  <p:oleObj r:id="rId8" imgW="457200" imgH="266700" progId="Equation.KSEE3">
                    <p:embed/>
                    <p:pic>
                      <p:nvPicPr>
                        <p:cNvPr id="0" name="图片 1024"/>
                        <p:cNvPicPr/>
                        <p:nvPr/>
                      </p:nvPicPr>
                      <p:blipFill>
                        <a:blip r:embed="rId9"/>
                        <a:stretch>
                          <a:fillRect/>
                        </a:stretch>
                      </p:blipFill>
                      <p:spPr>
                        <a:xfrm>
                          <a:off x="8537" y="2266"/>
                          <a:ext cx="1183" cy="799"/>
                        </a:xfrm>
                        <a:prstGeom prst="rect">
                          <a:avLst/>
                        </a:prstGeom>
                      </p:spPr>
                    </p:pic>
                  </p:oleObj>
                </mc:Fallback>
              </mc:AlternateContent>
            </a:graphicData>
          </a:graphic>
        </p:graphicFrame>
        <p:sp>
          <p:nvSpPr>
            <p:cNvPr id="6" name="文本框 5"/>
            <p:cNvSpPr txBox="1"/>
            <p:nvPr/>
          </p:nvSpPr>
          <p:spPr>
            <a:xfrm>
              <a:off x="9861" y="2328"/>
              <a:ext cx="8624" cy="628"/>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的值不只取决于λ</a:t>
              </a:r>
              <a:r>
                <a:rPr lang="en-US" altLang="zh-CN" sz="2000">
                  <a:latin typeface="Times New Roman" panose="02020603050405020304" charset="0"/>
                  <a:ea typeface="宋体" panose="02010600030101010101" pitchFamily="2" charset="-122"/>
                  <a:cs typeface="Times New Roman" panose="02020603050405020304" charset="0"/>
                </a:rPr>
                <a:t>,</a:t>
              </a:r>
              <a:r>
                <a:rPr lang="zh-CN" altLang="en-US" sz="2000">
                  <a:latin typeface="Times New Roman" panose="02020603050405020304" charset="0"/>
                  <a:ea typeface="宋体" panose="02010600030101010101" pitchFamily="2" charset="-122"/>
                  <a:cs typeface="Times New Roman" panose="02020603050405020304" charset="0"/>
                </a:rPr>
                <a:t>也取决于第</a:t>
              </a:r>
              <a:r>
                <a:rPr lang="en-US" altLang="zh-CN" sz="2000">
                  <a:latin typeface="Times New Roman" panose="02020603050405020304" charset="0"/>
                  <a:ea typeface="宋体" panose="02010600030101010101" pitchFamily="2" charset="-122"/>
                  <a:cs typeface="Times New Roman" panose="02020603050405020304" charset="0"/>
                </a:rPr>
                <a:t> j </a:t>
              </a:r>
              <a:r>
                <a:rPr lang="zh-CN" altLang="en-US" sz="2000">
                  <a:latin typeface="Times New Roman" panose="02020603050405020304" charset="0"/>
                  <a:ea typeface="宋体" panose="02010600030101010101" pitchFamily="2" charset="-122"/>
                  <a:cs typeface="Times New Roman" panose="02020603050405020304" charset="0"/>
                </a:rPr>
                <a:t>个预测变量的尺度。</a:t>
              </a:r>
            </a:p>
          </p:txBody>
        </p:sp>
      </p:grpSp>
      <p:sp>
        <p:nvSpPr>
          <p:cNvPr id="7" name="文本框 6"/>
          <p:cNvSpPr txBox="1"/>
          <p:nvPr/>
        </p:nvSpPr>
        <p:spPr>
          <a:xfrm>
            <a:off x="626110" y="2399665"/>
            <a:ext cx="632650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对预测变量进行标准化，使所有变量都具有同一尺度：</a:t>
            </a:r>
          </a:p>
        </p:txBody>
      </p:sp>
      <p:sp>
        <p:nvSpPr>
          <p:cNvPr id="8" name="文本框 7"/>
          <p:cNvSpPr txBox="1"/>
          <p:nvPr/>
        </p:nvSpPr>
        <p:spPr>
          <a:xfrm>
            <a:off x="626110" y="5234940"/>
            <a:ext cx="9232900" cy="398780"/>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式中，分母为第</a:t>
            </a:r>
            <a:r>
              <a:rPr lang="en-US" altLang="zh-CN" sz="2000">
                <a:latin typeface="Times New Roman" panose="02020603050405020304" charset="0"/>
                <a:ea typeface="宋体" panose="02010600030101010101" pitchFamily="2" charset="-122"/>
                <a:cs typeface="Times New Roman" panose="02020603050405020304" charset="0"/>
              </a:rPr>
              <a:t>j</a:t>
            </a:r>
            <a:r>
              <a:rPr lang="zh-CN" altLang="en-US" sz="2000">
                <a:latin typeface="Times New Roman" panose="02020603050405020304" charset="0"/>
                <a:ea typeface="宋体" panose="02010600030101010101" pitchFamily="2" charset="-122"/>
                <a:cs typeface="Times New Roman" panose="02020603050405020304" charset="0"/>
              </a:rPr>
              <a:t>个估计变量的标准偏差估计值，故标准化后的变量的标准差为</a:t>
            </a:r>
            <a:r>
              <a:rPr lang="en-US" altLang="zh-CN" sz="2000">
                <a:latin typeface="Times New Roman" panose="02020603050405020304" charset="0"/>
                <a:ea typeface="宋体" panose="02010600030101010101" pitchFamily="2" charset="-122"/>
                <a:cs typeface="Times New Roman" panose="02020603050405020304" charset="0"/>
              </a:rPr>
              <a:t>1.</a:t>
            </a:r>
          </a:p>
        </p:txBody>
      </p:sp>
      <p:sp>
        <p:nvSpPr>
          <p:cNvPr id="10" name="灯片编号占位符 9"/>
          <p:cNvSpPr>
            <a:spLocks noGrp="1"/>
          </p:cNvSpPr>
          <p:nvPr>
            <p:ph type="sldNum" sz="quarter" idx="12"/>
          </p:nvPr>
        </p:nvSpPr>
        <p:spPr/>
        <p:txBody>
          <a:bodyPr/>
          <a:lstStyle/>
          <a:p>
            <a:fld id="{565CE74E-AB26-4998-AD42-012C4C1AD076}" type="slidenum">
              <a:rPr lang="zh-CN" altLang="en-US" smtClean="0"/>
              <a:t>39</a:t>
            </a:fld>
            <a:endParaRPr lang="zh-CN" altLang="en-US"/>
          </a:p>
        </p:txBody>
      </p:sp>
      <p:sp>
        <p:nvSpPr>
          <p:cNvPr id="13" name="同侧圆角矩形 12"/>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0270" y="2132330"/>
            <a:ext cx="10411460" cy="2673985"/>
          </a:xfrm>
          <a:prstGeom prst="rect">
            <a:avLst/>
          </a:prstGeom>
          <a:noFill/>
        </p:spPr>
        <p:txBody>
          <a:bodyPr wrap="square" rtlCol="0">
            <a:spAutoFit/>
          </a:bodyPr>
          <a:lstStyle/>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若响应变量和预测变量真实关系近似线性，则最小二乘的偏差较低；</a:t>
            </a: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若观测个数n远大于p，则最小二乘的方差也较低；</a:t>
            </a:r>
            <a:endParaRPr lang="zh-CN" altLang="en-US" sz="2000">
              <a:latin typeface="Times New Roman" panose="02020603050405020304" charset="0"/>
              <a:ea typeface="宋体" panose="02010600030101010101" pitchFamily="2" charset="-122"/>
              <a:cs typeface="Times New Roman" panose="02020603050405020304" charset="0"/>
            </a:endParaRP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若不满足n远大于p，则使用最小二乘可能导致过拟合；</a:t>
            </a:r>
            <a:endParaRPr lang="zh-CN" altLang="en-US" sz="2000">
              <a:latin typeface="Times New Roman" panose="02020603050405020304" charset="0"/>
              <a:ea typeface="宋体" panose="02010600030101010101" pitchFamily="2" charset="-122"/>
              <a:cs typeface="Times New Roman" panose="02020603050405020304" charset="0"/>
            </a:endParaRPr>
          </a:p>
          <a:p>
            <a:pPr marL="285750" indent="-285750">
              <a:lnSpc>
                <a:spcPct val="21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若p&gt;n，则最小二乘得到的系数估计结果不唯一：此时方差无穷大，无法使用最小二乘法。</a:t>
            </a:r>
            <a:endParaRPr lang="zh-CN" altLang="en-US" sz="2000">
              <a:latin typeface="Times New Roman" panose="02020603050405020304" charset="0"/>
              <a:ea typeface="宋体" panose="02010600030101010101" pitchFamily="2" charset="-122"/>
              <a:cs typeface="Times New Roman" panose="02020603050405020304" charset="0"/>
            </a:endParaRPr>
          </a:p>
        </p:txBody>
      </p:sp>
      <p:grpSp>
        <p:nvGrpSpPr>
          <p:cNvPr id="8" name="组合 7"/>
          <p:cNvGrpSpPr/>
          <p:nvPr/>
        </p:nvGrpSpPr>
        <p:grpSpPr>
          <a:xfrm>
            <a:off x="0" y="238760"/>
            <a:ext cx="3237865" cy="622935"/>
            <a:chOff x="1" y="238656"/>
            <a:chExt cx="2139695" cy="568740"/>
          </a:xfrm>
          <a:solidFill>
            <a:srgbClr val="4B7FB1"/>
          </a:solidFill>
        </p:grpSpPr>
        <p:sp>
          <p:nvSpPr>
            <p:cNvPr id="9"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准确率与解释力</a:t>
            </a:r>
          </a:p>
        </p:txBody>
      </p:sp>
      <p:sp>
        <p:nvSpPr>
          <p:cNvPr id="2" name="文本框 1"/>
          <p:cNvSpPr txBox="1"/>
          <p:nvPr/>
        </p:nvSpPr>
        <p:spPr>
          <a:xfrm>
            <a:off x="631190" y="1342390"/>
            <a:ext cx="4928870" cy="460375"/>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zh-CN" altLang="en-US" sz="2400">
                <a:solidFill>
                  <a:schemeClr val="tx1"/>
                </a:solidFill>
                <a:latin typeface="Times New Roman" panose="02020603050405020304" charset="0"/>
                <a:cs typeface="Times New Roman" panose="02020603050405020304" charset="0"/>
                <a:sym typeface="+mn-ea"/>
              </a:rPr>
              <a:t>预测准确率（</a:t>
            </a:r>
            <a:r>
              <a:rPr lang="en-US" altLang="zh-CN" sz="2400">
                <a:solidFill>
                  <a:schemeClr val="tx1"/>
                </a:solidFill>
                <a:latin typeface="Times New Roman" panose="02020603050405020304" charset="0"/>
                <a:cs typeface="Times New Roman" panose="02020603050405020304" charset="0"/>
                <a:sym typeface="+mn-ea"/>
              </a:rPr>
              <a:t>prediction accuracy</a:t>
            </a:r>
            <a:r>
              <a:rPr lang="zh-CN" altLang="en-US" sz="2400">
                <a:solidFill>
                  <a:schemeClr val="tx1"/>
                </a:solidFill>
                <a:latin typeface="Times New Roman" panose="02020603050405020304" charset="0"/>
                <a:cs typeface="Times New Roman" panose="02020603050405020304" charset="0"/>
                <a:sym typeface="+mn-ea"/>
              </a:rPr>
              <a:t>）</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4</a:t>
            </a:fld>
            <a:endParaRPr lang="zh-CN" altLang="en-US"/>
          </a:p>
        </p:txBody>
      </p:sp>
      <p:sp>
        <p:nvSpPr>
          <p:cNvPr id="3" name="文本框 2"/>
          <p:cNvSpPr txBox="1"/>
          <p:nvPr/>
        </p:nvSpPr>
        <p:spPr>
          <a:xfrm>
            <a:off x="890270" y="5351145"/>
            <a:ext cx="10137775" cy="460375"/>
          </a:xfrm>
          <a:prstGeom prst="rect">
            <a:avLst/>
          </a:prstGeom>
          <a:solidFill>
            <a:schemeClr val="accent1">
              <a:alpha val="16000"/>
            </a:schemeClr>
          </a:solidFill>
        </p:spPr>
        <p:txBody>
          <a:bodyPr wrap="square" rtlCol="0">
            <a:spAutoFit/>
          </a:bodyPr>
          <a:lstStyle/>
          <a:p>
            <a:pPr indent="0" algn="ctr">
              <a:lnSpc>
                <a:spcPct val="120000"/>
              </a:lnSpc>
              <a:buFont typeface="Arial" panose="020B0604020202020204" pitchFamily="34" charset="0"/>
              <a:buNone/>
            </a:pP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改进措施：</a:t>
            </a:r>
            <a:r>
              <a:rPr lang="zh-CN" altLang="en-US" sz="2000">
                <a:latin typeface="Times New Roman" panose="02020603050405020304" charset="0"/>
                <a:ea typeface="宋体" panose="02010600030101010101" pitchFamily="2" charset="-122"/>
                <a:cs typeface="Times New Roman" panose="02020603050405020304" charset="0"/>
                <a:sym typeface="+mn-ea"/>
              </a:rPr>
              <a:t>通过</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限制</a:t>
            </a:r>
            <a:r>
              <a:rPr lang="zh-CN" altLang="en-US" sz="2000">
                <a:latin typeface="Times New Roman" panose="02020603050405020304" charset="0"/>
                <a:ea typeface="宋体" panose="02010600030101010101" pitchFamily="2" charset="-122"/>
                <a:cs typeface="Times New Roman" panose="02020603050405020304" charset="0"/>
                <a:sym typeface="+mn-ea"/>
              </a:rPr>
              <a:t>或</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缩减</a:t>
            </a:r>
            <a:r>
              <a:rPr lang="zh-CN" altLang="en-US" sz="2000">
                <a:latin typeface="Times New Roman" panose="02020603050405020304" charset="0"/>
                <a:ea typeface="宋体" panose="02010600030101010101" pitchFamily="2" charset="-122"/>
                <a:cs typeface="Times New Roman" panose="02020603050405020304" charset="0"/>
                <a:sym typeface="+mn-ea"/>
              </a:rPr>
              <a:t>待估计系数，在牺牲偏差显著减小估计量方差</a:t>
            </a:r>
            <a:endParaRPr lang="zh-CN" altLang="en-US" sz="200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endParaRPr lang="zh-CN" altLang="en-US" sz="2800" b="1" dirty="0">
              <a:solidFill>
                <a:schemeClr val="bg1"/>
              </a:solidFill>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4"/>
          <a:stretch>
            <a:fillRect/>
          </a:stretch>
        </p:blipFill>
        <p:spPr>
          <a:xfrm>
            <a:off x="1519555" y="2091690"/>
            <a:ext cx="8930005" cy="3593465"/>
          </a:xfrm>
          <a:prstGeom prst="rect">
            <a:avLst/>
          </a:prstGeom>
        </p:spPr>
      </p:pic>
      <p:sp>
        <p:nvSpPr>
          <p:cNvPr id="3" name="文本框 2"/>
          <p:cNvSpPr txBox="1"/>
          <p:nvPr/>
        </p:nvSpPr>
        <p:spPr>
          <a:xfrm>
            <a:off x="967105" y="1062990"/>
            <a:ext cx="10258425" cy="953135"/>
          </a:xfrm>
          <a:prstGeom prst="rect">
            <a:avLst/>
          </a:prstGeom>
          <a:noFill/>
        </p:spPr>
        <p:txBody>
          <a:bodyPr wrap="square" rtlCol="0">
            <a:spAutoFit/>
          </a:bodyPr>
          <a:lstStyle/>
          <a:p>
            <a:pPr marL="342900" indent="-34290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与最小二乘相比，岭回归的优势在于它综合权衡了误差与方差。</a:t>
            </a:r>
          </a:p>
          <a:p>
            <a:pPr marL="342900" indent="-34290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随着λ的增加，岭回归拟合结果的光滑度降低，虽然方差降低，但偏差增加。</a:t>
            </a:r>
          </a:p>
        </p:txBody>
      </p:sp>
      <p:grpSp>
        <p:nvGrpSpPr>
          <p:cNvPr id="6" name="组合 5"/>
          <p:cNvGrpSpPr/>
          <p:nvPr/>
        </p:nvGrpSpPr>
        <p:grpSpPr>
          <a:xfrm>
            <a:off x="1455420" y="5544820"/>
            <a:ext cx="8994140" cy="977265"/>
            <a:chOff x="2259" y="8282"/>
            <a:chExt cx="14164" cy="1539"/>
          </a:xfrm>
        </p:grpSpPr>
        <p:sp>
          <p:nvSpPr>
            <p:cNvPr id="4" name="文本框 3"/>
            <p:cNvSpPr txBox="1"/>
            <p:nvPr/>
          </p:nvSpPr>
          <p:spPr>
            <a:xfrm>
              <a:off x="2259" y="8282"/>
              <a:ext cx="14164" cy="1539"/>
            </a:xfrm>
            <a:prstGeom prst="rect">
              <a:avLst/>
            </a:prstGeom>
            <a:noFill/>
          </p:spPr>
          <p:txBody>
            <a:bodyPr wrap="square" rtlCol="0">
              <a:spAutoFit/>
            </a:bodyPr>
            <a:lstStyle/>
            <a:p>
              <a:pPr algn="l">
                <a:lnSpc>
                  <a:spcPct val="180000"/>
                </a:lnSpc>
              </a:pPr>
              <a:r>
                <a:rPr lang="zh-CN" altLang="en-US" sz="1600"/>
                <a:t>图</a:t>
              </a:r>
              <a:r>
                <a:rPr lang="en-US" altLang="zh-CN" sz="1600"/>
                <a:t>2.2   </a:t>
              </a:r>
              <a:r>
                <a:rPr lang="zh-CN" altLang="en-US" sz="1600"/>
                <a:t>岭回归在模拟测试集上预测结果的偏差的平方（黑线），方差（绿线）和测试均方误差（紫线）的随着</a:t>
              </a:r>
              <a:r>
                <a:rPr lang="zh-CN" altLang="en-US" sz="1600">
                  <a:latin typeface="Arial" panose="020B0604020202020204" pitchFamily="34" charset="0"/>
                  <a:cs typeface="Arial" panose="020B0604020202020204" pitchFamily="34" charset="0"/>
                </a:rPr>
                <a:t>λ和</a:t>
              </a:r>
              <a:r>
                <a:rPr lang="en-US" altLang="zh-CN" sz="1600">
                  <a:latin typeface="Arial" panose="020B0604020202020204" pitchFamily="34" charset="0"/>
                  <a:cs typeface="Arial" panose="020B0604020202020204" pitchFamily="34" charset="0"/>
                </a:rPr>
                <a:t>       </a:t>
              </a:r>
            </a:p>
          </p:txBody>
        </p:sp>
        <p:pic>
          <p:nvPicPr>
            <p:cNvPr id="15" name="图片 14"/>
            <p:cNvPicPr>
              <a:picLocks noChangeAspect="1"/>
            </p:cNvPicPr>
            <p:nvPr/>
          </p:nvPicPr>
          <p:blipFill>
            <a:blip r:embed="rId5"/>
            <a:stretch>
              <a:fillRect/>
            </a:stretch>
          </p:blipFill>
          <p:spPr>
            <a:xfrm>
              <a:off x="4510" y="9173"/>
              <a:ext cx="2080" cy="590"/>
            </a:xfrm>
            <a:prstGeom prst="rect">
              <a:avLst/>
            </a:prstGeom>
          </p:spPr>
        </p:pic>
        <p:sp>
          <p:nvSpPr>
            <p:cNvPr id="5" name="文本框 4"/>
            <p:cNvSpPr txBox="1"/>
            <p:nvPr/>
          </p:nvSpPr>
          <p:spPr>
            <a:xfrm>
              <a:off x="6590" y="9232"/>
              <a:ext cx="1977" cy="531"/>
            </a:xfrm>
            <a:prstGeom prst="rect">
              <a:avLst/>
            </a:prstGeom>
            <a:noFill/>
          </p:spPr>
          <p:txBody>
            <a:bodyPr wrap="none" rtlCol="0">
              <a:spAutoFit/>
            </a:bodyPr>
            <a:lstStyle/>
            <a:p>
              <a:pPr algn="l"/>
              <a:r>
                <a:rPr lang="en-US" altLang="zh-CN" sz="1600">
                  <a:latin typeface="Arial" panose="020B0604020202020204" pitchFamily="34" charset="0"/>
                  <a:cs typeface="Arial" panose="020B0604020202020204" pitchFamily="34" charset="0"/>
                  <a:sym typeface="+mn-ea"/>
                </a:rPr>
                <a:t> </a:t>
              </a:r>
              <a:r>
                <a:rPr lang="zh-CN" altLang="en-US" sz="1600">
                  <a:latin typeface="Arial" panose="020B0604020202020204" pitchFamily="34" charset="0"/>
                  <a:cs typeface="Arial" panose="020B0604020202020204" pitchFamily="34" charset="0"/>
                  <a:sym typeface="+mn-ea"/>
                </a:rPr>
                <a:t>的</a:t>
              </a:r>
              <a:r>
                <a:rPr lang="zh-CN" altLang="en-US" sz="1600">
                  <a:sym typeface="+mn-ea"/>
                </a:rPr>
                <a:t>变化情况</a:t>
              </a:r>
            </a:p>
          </p:txBody>
        </p:sp>
      </p:grpSp>
      <p:sp>
        <p:nvSpPr>
          <p:cNvPr id="7" name="灯片编号占位符 6"/>
          <p:cNvSpPr>
            <a:spLocks noGrp="1"/>
          </p:cNvSpPr>
          <p:nvPr>
            <p:ph type="sldNum" sz="quarter" idx="12"/>
          </p:nvPr>
        </p:nvSpPr>
        <p:spPr/>
        <p:txBody>
          <a:bodyPr/>
          <a:lstStyle/>
          <a:p>
            <a:fld id="{565CE74E-AB26-4998-AD42-012C4C1AD076}" type="slidenum">
              <a:rPr lang="zh-CN" altLang="en-US" smtClean="0"/>
              <a:t>40</a:t>
            </a:fld>
            <a:endParaRPr lang="zh-CN" altLang="en-US"/>
          </a:p>
        </p:txBody>
      </p:sp>
      <p:sp>
        <p:nvSpPr>
          <p:cNvPr id="10" name="同侧圆角矩形 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grpSp>
        <p:nvGrpSpPr>
          <p:cNvPr id="10" name="组合 9"/>
          <p:cNvGrpSpPr/>
          <p:nvPr/>
        </p:nvGrpSpPr>
        <p:grpSpPr>
          <a:xfrm>
            <a:off x="1708150" y="2772410"/>
            <a:ext cx="8071485" cy="1313180"/>
            <a:chOff x="2900" y="3916"/>
            <a:chExt cx="12711" cy="2068"/>
          </a:xfrm>
        </p:grpSpPr>
        <p:pic>
          <p:nvPicPr>
            <p:cNvPr id="3" name="图片 2"/>
            <p:cNvPicPr>
              <a:picLocks noChangeAspect="1"/>
            </p:cNvPicPr>
            <p:nvPr/>
          </p:nvPicPr>
          <p:blipFill>
            <a:blip r:embed="rId5"/>
            <a:stretch>
              <a:fillRect/>
            </a:stretch>
          </p:blipFill>
          <p:spPr>
            <a:xfrm>
              <a:off x="2900" y="3916"/>
              <a:ext cx="12541" cy="2069"/>
            </a:xfrm>
            <a:prstGeom prst="rect">
              <a:avLst/>
            </a:prstGeom>
          </p:spPr>
        </p:pic>
        <p:sp>
          <p:nvSpPr>
            <p:cNvPr id="4" name="椭圆 3"/>
            <p:cNvSpPr/>
            <p:nvPr/>
          </p:nvSpPr>
          <p:spPr>
            <a:xfrm>
              <a:off x="10386" y="4390"/>
              <a:ext cx="1002" cy="1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609" y="4390"/>
              <a:ext cx="1002" cy="1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95350" y="1115695"/>
            <a:ext cx="10205076" cy="1198880"/>
            <a:chOff x="1561" y="1765"/>
            <a:chExt cx="17434" cy="1888"/>
          </a:xfrm>
        </p:grpSpPr>
        <p:sp>
          <p:nvSpPr>
            <p:cNvPr id="2" name="文本框 1"/>
            <p:cNvSpPr txBox="1"/>
            <p:nvPr/>
          </p:nvSpPr>
          <p:spPr>
            <a:xfrm>
              <a:off x="1561" y="1765"/>
              <a:ext cx="17434" cy="1888"/>
            </a:xfrm>
            <a:prstGeom prst="rect">
              <a:avLst/>
            </a:prstGeom>
            <a:noFill/>
          </p:spPr>
          <p:txBody>
            <a:bodyPr wrap="square" rtlCol="0">
              <a:spAutoFit/>
            </a:bodyPr>
            <a:lstStyle/>
            <a:p>
              <a:pPr marL="285750" indent="-285750">
                <a:lnSpc>
                  <a:spcPct val="18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岭回归劣势：最终模型包含全部的</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个变量，当变量个数</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非常大时，不便于模型解释。</a:t>
              </a:r>
            </a:p>
            <a:p>
              <a:pPr marL="285750" indent="-285750">
                <a:lnSpc>
                  <a:spcPct val="18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是一种相对较新的替代岭回归的方法，其系数</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通过下式求解最小值得到：</a:t>
              </a:r>
            </a:p>
          </p:txBody>
        </p:sp>
        <p:graphicFrame>
          <p:nvGraphicFramePr>
            <p:cNvPr id="7" name="对象 6">
              <a:hlinkClick r:id="" action="ppaction://ole?verb=0"/>
            </p:cNvPr>
            <p:cNvGraphicFramePr>
              <a:graphicFrameLocks noChangeAspect="1"/>
            </p:cNvGraphicFramePr>
            <p:nvPr/>
          </p:nvGraphicFramePr>
          <p:xfrm>
            <a:off x="11812" y="2821"/>
            <a:ext cx="706" cy="832"/>
          </p:xfrm>
          <a:graphic>
            <a:graphicData uri="http://schemas.openxmlformats.org/presentationml/2006/ole">
              <mc:AlternateContent xmlns:mc="http://schemas.openxmlformats.org/markup-compatibility/2006">
                <mc:Choice xmlns:v="urn:schemas-microsoft-com:vml" Requires="v">
                  <p:oleObj spid="_x0000_s9287" r:id="rId6" imgW="215900" imgH="254000" progId="Equation.KSEE3">
                    <p:embed/>
                  </p:oleObj>
                </mc:Choice>
                <mc:Fallback>
                  <p:oleObj r:id="rId6" imgW="215900" imgH="254000" progId="Equation.KSEE3">
                    <p:embed/>
                    <p:pic>
                      <p:nvPicPr>
                        <p:cNvPr id="0" name="图片 3072"/>
                        <p:cNvPicPr/>
                        <p:nvPr/>
                      </p:nvPicPr>
                      <p:blipFill>
                        <a:blip r:embed="rId7"/>
                        <a:stretch>
                          <a:fillRect/>
                        </a:stretch>
                      </p:blipFill>
                      <p:spPr>
                        <a:xfrm>
                          <a:off x="11812" y="2821"/>
                          <a:ext cx="706" cy="832"/>
                        </a:xfrm>
                        <a:prstGeom prst="rect">
                          <a:avLst/>
                        </a:prstGeom>
                      </p:spPr>
                    </p:pic>
                  </p:oleObj>
                </mc:Fallback>
              </mc:AlternateContent>
            </a:graphicData>
          </a:graphic>
        </p:graphicFrame>
      </p:grpSp>
      <p:pic>
        <p:nvPicPr>
          <p:cNvPr id="100" name="图片 99"/>
          <p:cNvPicPr/>
          <p:nvPr/>
        </p:nvPicPr>
        <p:blipFill>
          <a:blip r:embed="rId8"/>
          <a:srcRect l="1517" t="29936" r="60332" b="36451"/>
          <a:stretch>
            <a:fillRect/>
          </a:stretch>
        </p:blipFill>
        <p:spPr>
          <a:xfrm>
            <a:off x="2236470" y="4544060"/>
            <a:ext cx="2672715" cy="1978025"/>
          </a:xfrm>
          <a:prstGeom prst="rect">
            <a:avLst/>
          </a:prstGeom>
          <a:noFill/>
          <a:ln w="9525">
            <a:noFill/>
          </a:ln>
        </p:spPr>
      </p:pic>
      <p:sp>
        <p:nvSpPr>
          <p:cNvPr id="6" name="灯片编号占位符 5"/>
          <p:cNvSpPr>
            <a:spLocks noGrp="1"/>
          </p:cNvSpPr>
          <p:nvPr>
            <p:ph type="sldNum" sz="quarter" idx="12"/>
          </p:nvPr>
        </p:nvSpPr>
        <p:spPr/>
        <p:txBody>
          <a:bodyPr/>
          <a:lstStyle/>
          <a:p>
            <a:fld id="{565CE74E-AB26-4998-AD42-012C4C1AD076}" type="slidenum">
              <a:rPr lang="zh-CN" altLang="en-US" smtClean="0"/>
              <a:t>41</a:t>
            </a:fld>
            <a:endParaRPr lang="zh-CN" altLang="en-US"/>
          </a:p>
        </p:txBody>
      </p:sp>
      <p:sp>
        <p:nvSpPr>
          <p:cNvPr id="12" name="同侧圆角矩形 11"/>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grpSp>
        <p:nvGrpSpPr>
          <p:cNvPr id="19" name="组合 18"/>
          <p:cNvGrpSpPr/>
          <p:nvPr/>
        </p:nvGrpSpPr>
        <p:grpSpPr>
          <a:xfrm>
            <a:off x="5626100" y="4571365"/>
            <a:ext cx="4398010" cy="2109470"/>
            <a:chOff x="8860" y="7199"/>
            <a:chExt cx="6926" cy="3322"/>
          </a:xfrm>
        </p:grpSpPr>
        <p:graphicFrame>
          <p:nvGraphicFramePr>
            <p:cNvPr id="15" name="对象 14">
              <a:hlinkClick r:id="" action="ppaction://ole?verb=0"/>
            </p:cNvPr>
            <p:cNvGraphicFramePr>
              <a:graphicFrameLocks noChangeAspect="1"/>
            </p:cNvGraphicFramePr>
            <p:nvPr/>
          </p:nvGraphicFramePr>
          <p:xfrm>
            <a:off x="10922" y="7199"/>
            <a:ext cx="1417" cy="1508"/>
          </p:xfrm>
          <a:graphic>
            <a:graphicData uri="http://schemas.openxmlformats.org/presentationml/2006/ole">
              <mc:AlternateContent xmlns:mc="http://schemas.openxmlformats.org/markup-compatibility/2006">
                <mc:Choice xmlns:v="urn:schemas-microsoft-com:vml" Requires="v">
                  <p:oleObj spid="_x0000_s9288" r:id="rId9" imgW="405765" imgH="431800" progId="Equation.KSEE3">
                    <p:embed/>
                  </p:oleObj>
                </mc:Choice>
                <mc:Fallback>
                  <p:oleObj r:id="rId9" imgW="405765" imgH="431800" progId="Equation.KSEE3">
                    <p:embed/>
                    <p:pic>
                      <p:nvPicPr>
                        <p:cNvPr id="0" name="图片 1024"/>
                        <p:cNvPicPr/>
                        <p:nvPr/>
                      </p:nvPicPr>
                      <p:blipFill>
                        <a:blip r:embed="rId10"/>
                        <a:stretch>
                          <a:fillRect/>
                        </a:stretch>
                      </p:blipFill>
                      <p:spPr>
                        <a:xfrm>
                          <a:off x="10922" y="7199"/>
                          <a:ext cx="1417" cy="1508"/>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10838" y="9145"/>
            <a:ext cx="1501" cy="1377"/>
          </p:xfrm>
          <a:graphic>
            <a:graphicData uri="http://schemas.openxmlformats.org/presentationml/2006/ole">
              <mc:AlternateContent xmlns:mc="http://schemas.openxmlformats.org/markup-compatibility/2006">
                <mc:Choice xmlns:v="urn:schemas-microsoft-com:vml" Requires="v">
                  <p:oleObj spid="_x0000_s9289" r:id="rId11" imgW="469900" imgH="431800" progId="Equation.KSEE3">
                    <p:embed/>
                  </p:oleObj>
                </mc:Choice>
                <mc:Fallback>
                  <p:oleObj r:id="rId11" imgW="469900" imgH="431800" progId="Equation.KSEE3">
                    <p:embed/>
                    <p:pic>
                      <p:nvPicPr>
                        <p:cNvPr id="0" name="图片 1025"/>
                        <p:cNvPicPr/>
                        <p:nvPr/>
                      </p:nvPicPr>
                      <p:blipFill>
                        <a:blip r:embed="rId12"/>
                        <a:stretch>
                          <a:fillRect/>
                        </a:stretch>
                      </p:blipFill>
                      <p:spPr>
                        <a:xfrm>
                          <a:off x="10838" y="9145"/>
                          <a:ext cx="1501" cy="1377"/>
                        </a:xfrm>
                        <a:prstGeom prst="rect">
                          <a:avLst/>
                        </a:prstGeom>
                      </p:spPr>
                    </p:pic>
                  </p:oleObj>
                </mc:Fallback>
              </mc:AlternateContent>
            </a:graphicData>
          </a:graphic>
        </p:graphicFrame>
        <p:sp>
          <p:nvSpPr>
            <p:cNvPr id="17" name="文本框 16"/>
            <p:cNvSpPr txBox="1"/>
            <p:nvPr/>
          </p:nvSpPr>
          <p:spPr>
            <a:xfrm>
              <a:off x="8860" y="7623"/>
              <a:ext cx="6926" cy="72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Ridge                          L2</a:t>
              </a:r>
              <a:r>
                <a:rPr lang="zh-CN" altLang="en-US" sz="2400">
                  <a:solidFill>
                    <a:srgbClr val="FF0000"/>
                  </a:solidFill>
                  <a:latin typeface="Times New Roman" panose="02020603050405020304" charset="0"/>
                  <a:cs typeface="Times New Roman" panose="02020603050405020304" charset="0"/>
                </a:rPr>
                <a:t>正则项</a:t>
              </a:r>
            </a:p>
          </p:txBody>
        </p:sp>
        <p:sp>
          <p:nvSpPr>
            <p:cNvPr id="18" name="文本框 17"/>
            <p:cNvSpPr txBox="1"/>
            <p:nvPr/>
          </p:nvSpPr>
          <p:spPr>
            <a:xfrm>
              <a:off x="8860" y="9440"/>
              <a:ext cx="6926" cy="725"/>
            </a:xfrm>
            <a:prstGeom prst="rect">
              <a:avLst/>
            </a:prstGeom>
            <a:noFill/>
          </p:spPr>
          <p:txBody>
            <a:bodyPr wrap="square" rtlCol="0">
              <a:spAutoFit/>
            </a:bodyPr>
            <a:lstStyle/>
            <a:p>
              <a:r>
                <a:rPr lang="en-US" altLang="zh-CN" sz="2400">
                  <a:solidFill>
                    <a:srgbClr val="FF0000"/>
                  </a:solidFill>
                  <a:latin typeface="Times New Roman" panose="02020603050405020304" charset="0"/>
                  <a:cs typeface="Times New Roman" panose="02020603050405020304" charset="0"/>
                </a:rPr>
                <a:t>lasso                            L1</a:t>
              </a:r>
              <a:r>
                <a:rPr lang="zh-CN" altLang="en-US" sz="2400">
                  <a:solidFill>
                    <a:srgbClr val="FF0000"/>
                  </a:solidFill>
                  <a:latin typeface="Times New Roman" panose="02020603050405020304" charset="0"/>
                  <a:cs typeface="Times New Roman" panose="02020603050405020304" charset="0"/>
                </a:rPr>
                <a:t>正则项</a:t>
              </a: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grpSp>
        <p:nvGrpSpPr>
          <p:cNvPr id="10" name="组合 9"/>
          <p:cNvGrpSpPr/>
          <p:nvPr/>
        </p:nvGrpSpPr>
        <p:grpSpPr>
          <a:xfrm>
            <a:off x="1708150" y="2772410"/>
            <a:ext cx="8071485" cy="1313180"/>
            <a:chOff x="2900" y="3916"/>
            <a:chExt cx="12711" cy="2068"/>
          </a:xfrm>
        </p:grpSpPr>
        <p:pic>
          <p:nvPicPr>
            <p:cNvPr id="3" name="图片 2"/>
            <p:cNvPicPr>
              <a:picLocks noChangeAspect="1"/>
            </p:cNvPicPr>
            <p:nvPr/>
          </p:nvPicPr>
          <p:blipFill>
            <a:blip r:embed="rId5"/>
            <a:stretch>
              <a:fillRect/>
            </a:stretch>
          </p:blipFill>
          <p:spPr>
            <a:xfrm>
              <a:off x="2900" y="3916"/>
              <a:ext cx="12541" cy="2069"/>
            </a:xfrm>
            <a:prstGeom prst="rect">
              <a:avLst/>
            </a:prstGeom>
          </p:spPr>
        </p:pic>
        <p:sp>
          <p:nvSpPr>
            <p:cNvPr id="4" name="椭圆 3"/>
            <p:cNvSpPr/>
            <p:nvPr/>
          </p:nvSpPr>
          <p:spPr>
            <a:xfrm>
              <a:off x="10386" y="4390"/>
              <a:ext cx="1002" cy="1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4609" y="4390"/>
              <a:ext cx="1002" cy="11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927100" y="1136650"/>
            <a:ext cx="9971520" cy="1198880"/>
            <a:chOff x="1561" y="1765"/>
            <a:chExt cx="17035" cy="1888"/>
          </a:xfrm>
        </p:grpSpPr>
        <p:sp>
          <p:nvSpPr>
            <p:cNvPr id="2" name="文本框 1"/>
            <p:cNvSpPr txBox="1"/>
            <p:nvPr/>
          </p:nvSpPr>
          <p:spPr>
            <a:xfrm>
              <a:off x="1561" y="1765"/>
              <a:ext cx="17035" cy="1888"/>
            </a:xfrm>
            <a:prstGeom prst="rect">
              <a:avLst/>
            </a:prstGeom>
            <a:noFill/>
          </p:spPr>
          <p:txBody>
            <a:bodyPr wrap="square" rtlCol="0">
              <a:spAutoFit/>
            </a:bodyPr>
            <a:lstStyle/>
            <a:p>
              <a:pPr marL="285750" indent="-285750">
                <a:lnSpc>
                  <a:spcPct val="18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岭回归劣势：最终模型包含全部的</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个变量，当变量个数</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非常大时，不便于模型解释。</a:t>
              </a:r>
            </a:p>
            <a:p>
              <a:pPr marL="285750" indent="-285750">
                <a:lnSpc>
                  <a:spcPct val="18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是一种相对较新的替代岭回归的方法，其系数</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通过下式求解最小值得到：</a:t>
              </a:r>
            </a:p>
          </p:txBody>
        </p:sp>
        <p:graphicFrame>
          <p:nvGraphicFramePr>
            <p:cNvPr id="7" name="对象 6">
              <a:hlinkClick r:id="" action="ppaction://ole?verb=0"/>
            </p:cNvPr>
            <p:cNvGraphicFramePr>
              <a:graphicFrameLocks noChangeAspect="1"/>
            </p:cNvGraphicFramePr>
            <p:nvPr/>
          </p:nvGraphicFramePr>
          <p:xfrm>
            <a:off x="11792" y="2841"/>
            <a:ext cx="690" cy="812"/>
          </p:xfrm>
          <a:graphic>
            <a:graphicData uri="http://schemas.openxmlformats.org/presentationml/2006/ole">
              <mc:AlternateContent xmlns:mc="http://schemas.openxmlformats.org/markup-compatibility/2006">
                <mc:Choice xmlns:v="urn:schemas-microsoft-com:vml" Requires="v">
                  <p:oleObj spid="_x0000_s10283" r:id="rId6" imgW="215900" imgH="254000" progId="Equation.KSEE3">
                    <p:embed/>
                  </p:oleObj>
                </mc:Choice>
                <mc:Fallback>
                  <p:oleObj r:id="rId6" imgW="215900" imgH="254000" progId="Equation.KSEE3">
                    <p:embed/>
                    <p:pic>
                      <p:nvPicPr>
                        <p:cNvPr id="0" name="图片 3072"/>
                        <p:cNvPicPr/>
                        <p:nvPr/>
                      </p:nvPicPr>
                      <p:blipFill>
                        <a:blip r:embed="rId7"/>
                        <a:stretch>
                          <a:fillRect/>
                        </a:stretch>
                      </p:blipFill>
                      <p:spPr>
                        <a:xfrm>
                          <a:off x="11792" y="2841"/>
                          <a:ext cx="690" cy="812"/>
                        </a:xfrm>
                        <a:prstGeom prst="rect">
                          <a:avLst/>
                        </a:prstGeom>
                      </p:spPr>
                    </p:pic>
                  </p:oleObj>
                </mc:Fallback>
              </mc:AlternateContent>
            </a:graphicData>
          </a:graphic>
        </p:graphicFrame>
      </p:grpSp>
      <p:sp>
        <p:nvSpPr>
          <p:cNvPr id="12" name="文本框 11"/>
          <p:cNvSpPr txBox="1"/>
          <p:nvPr/>
        </p:nvSpPr>
        <p:spPr>
          <a:xfrm>
            <a:off x="1553845" y="4639310"/>
            <a:ext cx="8850630" cy="1660525"/>
          </a:xfrm>
          <a:prstGeom prst="rect">
            <a:avLst/>
          </a:prstGeom>
          <a:noFill/>
        </p:spPr>
        <p:txBody>
          <a:bodyPr wrap="square" rtlCol="0">
            <a:spAutoFit/>
          </a:bodyPr>
          <a:lstStyle/>
          <a:p>
            <a:pPr marL="285750" indent="-285750">
              <a:lnSpc>
                <a:spcPct val="17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也将系数估计值往</a:t>
            </a:r>
            <a:r>
              <a:rPr lang="en-US" altLang="zh-CN" sz="20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的方向进行缩减，</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选择一个合适的λ值十分重要。</a:t>
            </a:r>
          </a:p>
          <a:p>
            <a:pPr marL="285750" indent="-285750">
              <a:lnSpc>
                <a:spcPct val="17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可完成变量选择，更易于解释建立的模型。</a:t>
            </a:r>
          </a:p>
          <a:p>
            <a:pPr marL="285750" indent="-285750">
              <a:lnSpc>
                <a:spcPct val="170000"/>
              </a:lnSpc>
              <a:buFont typeface="Arial" panose="020B0604020202020204" pitchFamily="34" charset="0"/>
              <a:buChar char="•"/>
            </a:pP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得到了稀疏模型，只包含所有变量的一个子集的模型。</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42</a:t>
            </a:fld>
            <a:endParaRPr lang="zh-CN" altLang="en-US"/>
          </a:p>
        </p:txBody>
      </p:sp>
      <p:sp>
        <p:nvSpPr>
          <p:cNvPr id="13" name="同侧圆角矩形 12"/>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pPr algn="l"/>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pic>
        <p:nvPicPr>
          <p:cNvPr id="7" name="图片 6"/>
          <p:cNvPicPr>
            <a:picLocks noChangeAspect="1"/>
          </p:cNvPicPr>
          <p:nvPr/>
        </p:nvPicPr>
        <p:blipFill>
          <a:blip r:embed="rId4"/>
          <a:stretch>
            <a:fillRect/>
          </a:stretch>
        </p:blipFill>
        <p:spPr>
          <a:xfrm>
            <a:off x="1884045" y="2618740"/>
            <a:ext cx="8001000" cy="3424555"/>
          </a:xfrm>
          <a:prstGeom prst="rect">
            <a:avLst/>
          </a:prstGeom>
        </p:spPr>
      </p:pic>
      <p:grpSp>
        <p:nvGrpSpPr>
          <p:cNvPr id="2" name="组合 1"/>
          <p:cNvGrpSpPr/>
          <p:nvPr/>
        </p:nvGrpSpPr>
        <p:grpSpPr>
          <a:xfrm>
            <a:off x="2687213" y="6153150"/>
            <a:ext cx="6493126" cy="386080"/>
            <a:chOff x="2274" y="9510"/>
            <a:chExt cx="10189" cy="608"/>
          </a:xfrm>
        </p:grpSpPr>
        <p:sp>
          <p:nvSpPr>
            <p:cNvPr id="4" name="文本框 3"/>
            <p:cNvSpPr txBox="1"/>
            <p:nvPr/>
          </p:nvSpPr>
          <p:spPr>
            <a:xfrm>
              <a:off x="2274" y="9510"/>
              <a:ext cx="10189" cy="608"/>
            </a:xfrm>
            <a:prstGeom prst="rect">
              <a:avLst/>
            </a:prstGeom>
            <a:noFill/>
          </p:spPr>
          <p:txBody>
            <a:bodyPr wrap="square" rtlCol="0">
              <a:spAutoFit/>
            </a:bodyPr>
            <a:lstStyle/>
            <a:p>
              <a:pPr>
                <a:lnSpc>
                  <a:spcPct val="120000"/>
                </a:lnSpc>
              </a:pPr>
              <a:r>
                <a:rPr lang="zh-CN" altLang="en-US" sz="1600"/>
                <a:t>图</a:t>
              </a:r>
              <a:r>
                <a:rPr lang="en-US" altLang="zh-CN" sz="1600"/>
                <a:t>2.3 Credict</a:t>
              </a:r>
              <a:r>
                <a:rPr lang="zh-CN" altLang="en-US" sz="1600"/>
                <a:t>数据集标准化</a:t>
              </a:r>
              <a:r>
                <a:rPr lang="en-US" altLang="zh-CN" sz="1600"/>
                <a:t>lasso</a:t>
              </a:r>
              <a:r>
                <a:rPr lang="zh-CN" altLang="en-US" sz="1600"/>
                <a:t>系数随着</a:t>
              </a:r>
              <a:r>
                <a:rPr lang="zh-CN" altLang="en-US" sz="1600">
                  <a:latin typeface="Arial" panose="020B0604020202020204" pitchFamily="34" charset="0"/>
                  <a:cs typeface="Arial" panose="020B0604020202020204" pitchFamily="34" charset="0"/>
                </a:rPr>
                <a:t>λ和</a:t>
              </a:r>
              <a:r>
                <a:rPr lang="en-US" altLang="zh-CN" sz="1600">
                  <a:latin typeface="Arial" panose="020B0604020202020204" pitchFamily="34" charset="0"/>
                  <a:cs typeface="Arial" panose="020B0604020202020204" pitchFamily="34" charset="0"/>
                </a:rPr>
                <a:t>                         </a:t>
              </a:r>
              <a:r>
                <a:rPr lang="zh-CN" altLang="en-US" sz="1600">
                  <a:latin typeface="Arial" panose="020B0604020202020204" pitchFamily="34" charset="0"/>
                  <a:cs typeface="Arial" panose="020B0604020202020204" pitchFamily="34" charset="0"/>
                </a:rPr>
                <a:t>的变化情况</a:t>
              </a:r>
              <a:r>
                <a:rPr lang="en-US" altLang="zh-CN" sz="1600">
                  <a:latin typeface="Arial" panose="020B0604020202020204" pitchFamily="34" charset="0"/>
                  <a:cs typeface="Arial" panose="020B0604020202020204" pitchFamily="34" charset="0"/>
                </a:rPr>
                <a:t>       </a:t>
              </a:r>
            </a:p>
          </p:txBody>
        </p:sp>
        <p:pic>
          <p:nvPicPr>
            <p:cNvPr id="15" name="图片 14"/>
            <p:cNvPicPr>
              <a:picLocks noChangeAspect="1"/>
            </p:cNvPicPr>
            <p:nvPr/>
          </p:nvPicPr>
          <p:blipFill>
            <a:blip r:embed="rId5"/>
            <a:stretch>
              <a:fillRect/>
            </a:stretch>
          </p:blipFill>
          <p:spPr>
            <a:xfrm>
              <a:off x="8532" y="9540"/>
              <a:ext cx="1931" cy="548"/>
            </a:xfrm>
            <a:prstGeom prst="rect">
              <a:avLst/>
            </a:prstGeom>
          </p:spPr>
        </p:pic>
      </p:grpSp>
      <p:sp>
        <p:nvSpPr>
          <p:cNvPr id="5" name="文本框 4"/>
          <p:cNvSpPr txBox="1"/>
          <p:nvPr/>
        </p:nvSpPr>
        <p:spPr>
          <a:xfrm>
            <a:off x="678180" y="1198245"/>
            <a:ext cx="10835640" cy="129159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λ</a:t>
            </a:r>
            <a:r>
              <a:rPr lang="en-US" altLang="zh-CN" sz="20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与最小二乘等价。当</a:t>
            </a:r>
            <a:r>
              <a:rPr lang="zh-CN" altLang="en-US" sz="2000">
                <a:latin typeface="Times New Roman" panose="02020603050405020304" charset="0"/>
                <a:ea typeface="宋体" panose="02010600030101010101" pitchFamily="2" charset="-122"/>
                <a:cs typeface="Times New Roman" panose="02020603050405020304" charset="0"/>
                <a:sym typeface="+mn-ea"/>
              </a:rPr>
              <a:t>λ足够大时，</a:t>
            </a:r>
            <a:r>
              <a:rPr lang="en-US" altLang="zh-CN" sz="2000">
                <a:latin typeface="Times New Roman" panose="02020603050405020304" charset="0"/>
                <a:ea typeface="宋体" panose="02010600030101010101" pitchFamily="2" charset="-122"/>
                <a:cs typeface="Times New Roman" panose="02020603050405020304" charset="0"/>
                <a:sym typeface="+mn-ea"/>
              </a:rPr>
              <a:t>lasso</a:t>
            </a:r>
            <a:r>
              <a:rPr lang="zh-CN" altLang="en-US" sz="2000">
                <a:latin typeface="Times New Roman" panose="02020603050405020304" charset="0"/>
                <a:ea typeface="宋体" panose="02010600030101010101" pitchFamily="2" charset="-122"/>
                <a:cs typeface="Times New Roman" panose="02020603050405020304" charset="0"/>
                <a:sym typeface="+mn-ea"/>
              </a:rPr>
              <a:t>估计得到一个零模型，所有系数估计值均为</a:t>
            </a:r>
            <a:r>
              <a:rPr lang="en-US" altLang="zh-CN" sz="2000">
                <a:latin typeface="Times New Roman" panose="02020603050405020304" charset="0"/>
                <a:ea typeface="宋体" panose="02010600030101010101" pitchFamily="2" charset="-122"/>
                <a:cs typeface="Times New Roman" panose="02020603050405020304" charset="0"/>
                <a:sym typeface="+mn-ea"/>
              </a:rPr>
              <a:t>0</a:t>
            </a:r>
            <a:r>
              <a:rPr lang="zh-CN" altLang="en-US" sz="2000">
                <a:latin typeface="Times New Roman" panose="02020603050405020304" charset="0"/>
                <a:ea typeface="宋体" panose="02010600030101010101" pitchFamily="2" charset="-122"/>
                <a:cs typeface="Times New Roman" panose="02020603050405020304" charset="0"/>
                <a:sym typeface="+mn-ea"/>
              </a:rPr>
              <a:t>。</a:t>
            </a:r>
          </a:p>
          <a:p>
            <a:pPr marL="342900" indent="-342900">
              <a:lnSpc>
                <a:spcPct val="13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根据不同的λ取值，</a:t>
            </a:r>
            <a:r>
              <a:rPr lang="en-US" altLang="zh-CN" sz="2000">
                <a:latin typeface="Times New Roman" panose="02020603050405020304" charset="0"/>
                <a:ea typeface="宋体" panose="02010600030101010101" pitchFamily="2" charset="-122"/>
                <a:cs typeface="Times New Roman" panose="02020603050405020304" charset="0"/>
                <a:sym typeface="+mn-ea"/>
              </a:rPr>
              <a:t>lasso</a:t>
            </a:r>
            <a:r>
              <a:rPr lang="zh-CN" altLang="en-US" sz="2000">
                <a:latin typeface="Times New Roman" panose="02020603050405020304" charset="0"/>
                <a:ea typeface="宋体" panose="02010600030101010101" pitchFamily="2" charset="-122"/>
                <a:cs typeface="Times New Roman" panose="02020603050405020304" charset="0"/>
                <a:sym typeface="+mn-ea"/>
              </a:rPr>
              <a:t>可得到包含不同变量个数的模型，而岭回归得到的模型始终包含所有变量，虽然系数估计值会随着λ变化。</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43</a:t>
            </a:fld>
            <a:endParaRPr lang="zh-CN" altLang="en-US"/>
          </a:p>
        </p:txBody>
      </p:sp>
      <p:sp>
        <p:nvSpPr>
          <p:cNvPr id="6" name="同侧圆角矩形 5"/>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pPr algn="l"/>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4"/>
          <a:srcRect r="39472"/>
          <a:stretch>
            <a:fillRect/>
          </a:stretch>
        </p:blipFill>
        <p:spPr>
          <a:xfrm>
            <a:off x="3148734" y="3556000"/>
            <a:ext cx="4040505" cy="1094105"/>
          </a:xfrm>
          <a:prstGeom prst="rect">
            <a:avLst/>
          </a:prstGeom>
        </p:spPr>
      </p:pic>
      <p:pic>
        <p:nvPicPr>
          <p:cNvPr id="3" name="图片 2"/>
          <p:cNvPicPr>
            <a:picLocks noChangeAspect="1"/>
          </p:cNvPicPr>
          <p:nvPr/>
        </p:nvPicPr>
        <p:blipFill>
          <a:blip r:embed="rId5"/>
          <a:srcRect r="37994"/>
          <a:stretch>
            <a:fillRect/>
          </a:stretch>
        </p:blipFill>
        <p:spPr>
          <a:xfrm>
            <a:off x="3209925" y="5219700"/>
            <a:ext cx="4201160" cy="1136650"/>
          </a:xfrm>
          <a:prstGeom prst="rect">
            <a:avLst/>
          </a:prstGeom>
        </p:spPr>
      </p:pic>
      <p:sp>
        <p:nvSpPr>
          <p:cNvPr id="4" name="文本框 3"/>
          <p:cNvSpPr txBox="1"/>
          <p:nvPr/>
        </p:nvSpPr>
        <p:spPr>
          <a:xfrm>
            <a:off x="987425" y="1177925"/>
            <a:ext cx="3049905" cy="398780"/>
          </a:xfrm>
          <a:prstGeom prst="rect">
            <a:avLst/>
          </a:prstGeom>
          <a:solidFill>
            <a:srgbClr val="FFC000">
              <a:alpha val="13000"/>
            </a:srgb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岭回归和</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的其他形式</a:t>
            </a:r>
          </a:p>
        </p:txBody>
      </p:sp>
      <p:pic>
        <p:nvPicPr>
          <p:cNvPr id="5" name="图片 4"/>
          <p:cNvPicPr>
            <a:picLocks noChangeAspect="1"/>
          </p:cNvPicPr>
          <p:nvPr/>
        </p:nvPicPr>
        <p:blipFill>
          <a:blip r:embed="rId6"/>
          <a:stretch>
            <a:fillRect/>
          </a:stretch>
        </p:blipFill>
        <p:spPr>
          <a:xfrm>
            <a:off x="7828049" y="3566795"/>
            <a:ext cx="1592580" cy="1083310"/>
          </a:xfrm>
          <a:prstGeom prst="rect">
            <a:avLst/>
          </a:prstGeom>
        </p:spPr>
      </p:pic>
      <p:pic>
        <p:nvPicPr>
          <p:cNvPr id="6" name="图片 5"/>
          <p:cNvPicPr>
            <a:picLocks noChangeAspect="1"/>
          </p:cNvPicPr>
          <p:nvPr/>
        </p:nvPicPr>
        <p:blipFill>
          <a:blip r:embed="rId7"/>
          <a:stretch>
            <a:fillRect/>
          </a:stretch>
        </p:blipFill>
        <p:spPr>
          <a:xfrm>
            <a:off x="7889240" y="5284470"/>
            <a:ext cx="1391920" cy="1007110"/>
          </a:xfrm>
          <a:prstGeom prst="rect">
            <a:avLst/>
          </a:prstGeom>
        </p:spPr>
      </p:pic>
      <p:sp>
        <p:nvSpPr>
          <p:cNvPr id="7" name="灯片编号占位符 6"/>
          <p:cNvSpPr>
            <a:spLocks noGrp="1"/>
          </p:cNvSpPr>
          <p:nvPr>
            <p:ph type="sldNum" sz="quarter" idx="12"/>
          </p:nvPr>
        </p:nvSpPr>
        <p:spPr/>
        <p:txBody>
          <a:bodyPr/>
          <a:lstStyle/>
          <a:p>
            <a:fld id="{565CE74E-AB26-4998-AD42-012C4C1AD076}" type="slidenum">
              <a:rPr lang="zh-CN" altLang="en-US" smtClean="0"/>
              <a:t>44</a:t>
            </a:fld>
            <a:endParaRPr lang="zh-CN" altLang="en-US"/>
          </a:p>
        </p:txBody>
      </p:sp>
      <p:sp>
        <p:nvSpPr>
          <p:cNvPr id="10" name="同侧圆角矩形 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pic>
        <p:nvPicPr>
          <p:cNvPr id="13" name="图片 12"/>
          <p:cNvPicPr>
            <a:picLocks noChangeAspect="1"/>
          </p:cNvPicPr>
          <p:nvPr/>
        </p:nvPicPr>
        <p:blipFill>
          <a:blip r:embed="rId4"/>
          <a:srcRect r="39472"/>
          <a:stretch>
            <a:fillRect/>
          </a:stretch>
        </p:blipFill>
        <p:spPr>
          <a:xfrm>
            <a:off x="3148734" y="1916747"/>
            <a:ext cx="4040505" cy="1094105"/>
          </a:xfrm>
          <a:prstGeom prst="rect">
            <a:avLst/>
          </a:prstGeom>
        </p:spPr>
      </p:pic>
      <p:sp>
        <p:nvSpPr>
          <p:cNvPr id="8" name="文本框 7"/>
          <p:cNvSpPr txBox="1"/>
          <p:nvPr/>
        </p:nvSpPr>
        <p:spPr>
          <a:xfrm>
            <a:off x="7965440" y="2479040"/>
            <a:ext cx="877163" cy="369332"/>
          </a:xfrm>
          <a:prstGeom prst="rect">
            <a:avLst/>
          </a:prstGeom>
          <a:noFill/>
        </p:spPr>
        <p:txBody>
          <a:bodyPr wrap="none" rtlCol="0">
            <a:spAutoFit/>
          </a:bodyPr>
          <a:lstStyle/>
          <a:p>
            <a:r>
              <a:rPr lang="zh-CN" altLang="en-US" dirty="0"/>
              <a:t>无限制</a:t>
            </a:r>
          </a:p>
        </p:txBody>
      </p:sp>
      <p:sp>
        <p:nvSpPr>
          <p:cNvPr id="15" name="文本框 14"/>
          <p:cNvSpPr txBox="1"/>
          <p:nvPr/>
        </p:nvSpPr>
        <p:spPr>
          <a:xfrm>
            <a:off x="1635083" y="4103052"/>
            <a:ext cx="1156086" cy="369332"/>
          </a:xfrm>
          <a:prstGeom prst="rect">
            <a:avLst/>
          </a:prstGeom>
          <a:noFill/>
        </p:spPr>
        <p:txBody>
          <a:bodyPr wrap="none" rtlCol="0">
            <a:spAutoFit/>
          </a:bodyPr>
          <a:lstStyle/>
          <a:p>
            <a:r>
              <a:rPr lang="en-US" altLang="zh-CN" dirty="0" smtClean="0"/>
              <a:t>Lasso</a:t>
            </a:r>
            <a:r>
              <a:rPr lang="zh-CN" altLang="en-US" dirty="0" smtClean="0"/>
              <a:t>方法</a:t>
            </a:r>
            <a:endParaRPr lang="zh-CN" altLang="en-US" dirty="0"/>
          </a:p>
        </p:txBody>
      </p:sp>
      <p:sp>
        <p:nvSpPr>
          <p:cNvPr id="16" name="文本框 15"/>
          <p:cNvSpPr txBox="1"/>
          <p:nvPr/>
        </p:nvSpPr>
        <p:spPr>
          <a:xfrm>
            <a:off x="1635083" y="2381686"/>
            <a:ext cx="1338828" cy="369332"/>
          </a:xfrm>
          <a:prstGeom prst="rect">
            <a:avLst/>
          </a:prstGeom>
          <a:noFill/>
        </p:spPr>
        <p:txBody>
          <a:bodyPr wrap="none" rtlCol="0">
            <a:spAutoFit/>
          </a:bodyPr>
          <a:lstStyle/>
          <a:p>
            <a:r>
              <a:rPr lang="zh-CN" altLang="en-US" dirty="0" smtClean="0"/>
              <a:t>最小二乘法</a:t>
            </a:r>
            <a:endParaRPr lang="zh-CN" altLang="en-US" dirty="0"/>
          </a:p>
        </p:txBody>
      </p:sp>
      <p:sp>
        <p:nvSpPr>
          <p:cNvPr id="17" name="文本框 16"/>
          <p:cNvSpPr txBox="1"/>
          <p:nvPr/>
        </p:nvSpPr>
        <p:spPr>
          <a:xfrm>
            <a:off x="1635083" y="5603359"/>
            <a:ext cx="1338828" cy="369332"/>
          </a:xfrm>
          <a:prstGeom prst="rect">
            <a:avLst/>
          </a:prstGeom>
          <a:noFill/>
        </p:spPr>
        <p:txBody>
          <a:bodyPr wrap="none" rtlCol="0">
            <a:spAutoFit/>
          </a:bodyPr>
          <a:lstStyle/>
          <a:p>
            <a:r>
              <a:rPr lang="zh-CN" altLang="en-US" dirty="0" smtClean="0"/>
              <a:t>领回归方法</a:t>
            </a:r>
            <a:endParaRPr lang="zh-CN" altLang="en-US" dirty="0"/>
          </a:p>
        </p:txBody>
      </p:sp>
      <mc:AlternateContent xmlns:mc="http://schemas.openxmlformats.org/markup-compatibility/2006" xmlns:p14="http://schemas.microsoft.com/office/powerpoint/2010/main">
        <mc:Choice Requires="p14">
          <p:contentPart p14:bwMode="auto" r:id="rId8">
            <p14:nvContentPartPr>
              <p14:cNvPr id="12" name="墨迹 11"/>
              <p14:cNvContentPartPr/>
              <p14:nvPr/>
            </p14:nvContentPartPr>
            <p14:xfrm>
              <a:off x="7156440" y="1784520"/>
              <a:ext cx="1911600" cy="1492560"/>
            </p14:xfrm>
          </p:contentPart>
        </mc:Choice>
        <mc:Fallback xmlns="">
          <p:pic>
            <p:nvPicPr>
              <p:cNvPr id="12" name="墨迹 11"/>
            </p:nvPicPr>
            <p:blipFill>
              <a:blip r:embed="rId9"/>
            </p:blipFill>
            <p:spPr>
              <a:xfrm>
                <a:off x="7156440" y="1784520"/>
                <a:ext cx="1911600" cy="1492560"/>
              </a:xfrm>
              <a:prstGeom prst="rect"/>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2" name="文本框 1"/>
          <p:cNvSpPr txBox="1"/>
          <p:nvPr/>
        </p:nvSpPr>
        <p:spPr>
          <a:xfrm>
            <a:off x="311785" y="1202055"/>
            <a:ext cx="11569065" cy="368300"/>
          </a:xfrm>
          <a:prstGeom prst="rect">
            <a:avLst/>
          </a:prstGeom>
          <a:noFill/>
        </p:spPr>
        <p:txBody>
          <a:bodyPr wrap="square" rtlCol="0">
            <a:spAutoFit/>
          </a:bodyPr>
          <a:lstStyle/>
          <a:p>
            <a:r>
              <a:rPr lang="zh-CN" altLang="en-US">
                <a:latin typeface="Times New Roman" panose="02020603050405020304" charset="0"/>
                <a:ea typeface="宋体" panose="02010600030101010101" pitchFamily="2" charset="-122"/>
                <a:cs typeface="Times New Roman" panose="02020603050405020304" charset="0"/>
              </a:rPr>
              <a:t>最小二乘估计系数记为</a:t>
            </a:r>
            <a:r>
              <a:rPr lang="en-US" altLang="zh-CN">
                <a:latin typeface="Times New Roman" panose="02020603050405020304" charset="0"/>
                <a:ea typeface="宋体" panose="02010600030101010101" pitchFamily="2" charset="-122"/>
                <a:cs typeface="Times New Roman" panose="02020603050405020304" charset="0"/>
              </a:rPr>
              <a:t>      </a:t>
            </a:r>
            <a:r>
              <a:rPr lang="zh-CN" altLang="en-US">
                <a:latin typeface="Times New Roman" panose="02020603050405020304" charset="0"/>
                <a:ea typeface="宋体" panose="02010600030101010101" pitchFamily="2" charset="-122"/>
                <a:cs typeface="Times New Roman" panose="02020603050405020304" charset="0"/>
              </a:rPr>
              <a:t>菱形与圆形分别代表</a:t>
            </a:r>
            <a:r>
              <a:rPr lang="en-US" altLang="zh-CN">
                <a:latin typeface="Times New Roman" panose="02020603050405020304" charset="0"/>
                <a:ea typeface="宋体" panose="02010600030101010101" pitchFamily="2" charset="-122"/>
                <a:cs typeface="Times New Roman" panose="02020603050405020304" charset="0"/>
              </a:rPr>
              <a:t>lasso</a:t>
            </a:r>
            <a:r>
              <a:rPr lang="zh-CN" altLang="en-US">
                <a:latin typeface="Times New Roman" panose="02020603050405020304" charset="0"/>
                <a:ea typeface="宋体" panose="02010600030101010101" pitchFamily="2" charset="-122"/>
                <a:cs typeface="Times New Roman" panose="02020603050405020304" charset="0"/>
              </a:rPr>
              <a:t>和岭回归的上述式中的限制条件区域，图中为</a:t>
            </a:r>
            <a:r>
              <a:rPr lang="en-US" altLang="zh-CN">
                <a:latin typeface="Times New Roman" panose="02020603050405020304" charset="0"/>
                <a:ea typeface="宋体" panose="02010600030101010101" pitchFamily="2" charset="-122"/>
                <a:cs typeface="Times New Roman" panose="02020603050405020304" charset="0"/>
              </a:rPr>
              <a:t>p=2</a:t>
            </a:r>
            <a:r>
              <a:rPr lang="zh-CN" altLang="en-US">
                <a:latin typeface="Times New Roman" panose="02020603050405020304" charset="0"/>
                <a:ea typeface="宋体" panose="02010600030101010101" pitchFamily="2" charset="-122"/>
                <a:cs typeface="Times New Roman" panose="02020603050405020304" charset="0"/>
              </a:rPr>
              <a:t>的简单情况。</a:t>
            </a:r>
          </a:p>
        </p:txBody>
      </p:sp>
      <p:graphicFrame>
        <p:nvGraphicFramePr>
          <p:cNvPr id="3" name="对象 2">
            <a:hlinkClick r:id="" action="ppaction://ole?verb=0"/>
          </p:cNvPr>
          <p:cNvGraphicFramePr>
            <a:graphicFrameLocks noChangeAspect="1"/>
          </p:cNvGraphicFramePr>
          <p:nvPr/>
        </p:nvGraphicFramePr>
        <p:xfrm>
          <a:off x="2640965" y="1143000"/>
          <a:ext cx="306705" cy="485775"/>
        </p:xfrm>
        <a:graphic>
          <a:graphicData uri="http://schemas.openxmlformats.org/presentationml/2006/ole">
            <mc:AlternateContent xmlns:mc="http://schemas.openxmlformats.org/markup-compatibility/2006">
              <mc:Choice xmlns:v="urn:schemas-microsoft-com:vml" Requires="v">
                <p:oleObj spid="_x0000_s11307" r:id="rId5" imgW="152400" imgH="241300" progId="Equation.KSEE3">
                  <p:embed/>
                </p:oleObj>
              </mc:Choice>
              <mc:Fallback>
                <p:oleObj r:id="rId5" imgW="152400" imgH="241300" progId="Equation.KSEE3">
                  <p:embed/>
                  <p:pic>
                    <p:nvPicPr>
                      <p:cNvPr id="0" name="图片 4096"/>
                      <p:cNvPicPr/>
                      <p:nvPr/>
                    </p:nvPicPr>
                    <p:blipFill>
                      <a:blip r:embed="rId6"/>
                      <a:stretch>
                        <a:fillRect/>
                      </a:stretch>
                    </p:blipFill>
                    <p:spPr>
                      <a:xfrm>
                        <a:off x="2640965" y="1143000"/>
                        <a:ext cx="306705" cy="485775"/>
                      </a:xfrm>
                      <a:prstGeom prst="rect">
                        <a:avLst/>
                      </a:prstGeom>
                    </p:spPr>
                  </p:pic>
                </p:oleObj>
              </mc:Fallback>
            </mc:AlternateContent>
          </a:graphicData>
        </a:graphic>
      </p:graphicFrame>
      <p:sp>
        <p:nvSpPr>
          <p:cNvPr id="10" name="文本框 9"/>
          <p:cNvSpPr txBox="1"/>
          <p:nvPr/>
        </p:nvSpPr>
        <p:spPr>
          <a:xfrm>
            <a:off x="9311005" y="2995295"/>
            <a:ext cx="2306955" cy="368300"/>
          </a:xfrm>
          <a:prstGeom prst="rect">
            <a:avLst/>
          </a:prstGeom>
          <a:noFill/>
        </p:spPr>
        <p:txBody>
          <a:bodyPr wrap="square" rtlCol="0">
            <a:spAutoFit/>
          </a:bodyPr>
          <a:lstStyle/>
          <a:p>
            <a:pPr algn="ctr"/>
            <a:r>
              <a:rPr lang="en-US" altLang="zh-CN"/>
              <a:t>RSS</a:t>
            </a:r>
            <a:r>
              <a:rPr lang="zh-CN" altLang="en-US"/>
              <a:t>误差等高线</a:t>
            </a:r>
          </a:p>
        </p:txBody>
      </p:sp>
      <p:grpSp>
        <p:nvGrpSpPr>
          <p:cNvPr id="18" name="组合 17"/>
          <p:cNvGrpSpPr/>
          <p:nvPr/>
        </p:nvGrpSpPr>
        <p:grpSpPr>
          <a:xfrm>
            <a:off x="1177925" y="1837055"/>
            <a:ext cx="9582150" cy="3795395"/>
            <a:chOff x="1019" y="3036"/>
            <a:chExt cx="16223" cy="6460"/>
          </a:xfrm>
        </p:grpSpPr>
        <p:pic>
          <p:nvPicPr>
            <p:cNvPr id="4" name="图片 3"/>
            <p:cNvPicPr>
              <a:picLocks noChangeAspect="1"/>
            </p:cNvPicPr>
            <p:nvPr/>
          </p:nvPicPr>
          <p:blipFill>
            <a:blip r:embed="rId7"/>
            <a:stretch>
              <a:fillRect/>
            </a:stretch>
          </p:blipFill>
          <p:spPr>
            <a:xfrm>
              <a:off x="3702" y="3036"/>
              <a:ext cx="10857" cy="6460"/>
            </a:xfrm>
            <a:prstGeom prst="rect">
              <a:avLst/>
            </a:prstGeom>
          </p:spPr>
        </p:pic>
        <p:sp>
          <p:nvSpPr>
            <p:cNvPr id="6" name="文本框 5"/>
            <p:cNvSpPr txBox="1"/>
            <p:nvPr/>
          </p:nvSpPr>
          <p:spPr>
            <a:xfrm>
              <a:off x="1019" y="6588"/>
              <a:ext cx="2464" cy="627"/>
            </a:xfrm>
            <a:prstGeom prst="rect">
              <a:avLst/>
            </a:prstGeom>
            <a:noFill/>
          </p:spPr>
          <p:txBody>
            <a:bodyPr wrap="square" rtlCol="0">
              <a:spAutoFit/>
            </a:bodyPr>
            <a:lstStyle/>
            <a:p>
              <a:r>
                <a:rPr lang="en-US" altLang="zh-CN"/>
                <a:t>lasso</a:t>
              </a:r>
              <a:r>
                <a:rPr lang="zh-CN" altLang="en-US"/>
                <a:t>回归解</a:t>
              </a:r>
            </a:p>
          </p:txBody>
        </p:sp>
        <p:sp>
          <p:nvSpPr>
            <p:cNvPr id="7" name="文本框 6"/>
            <p:cNvSpPr txBox="1"/>
            <p:nvPr/>
          </p:nvSpPr>
          <p:spPr>
            <a:xfrm>
              <a:off x="14778" y="6840"/>
              <a:ext cx="2464" cy="627"/>
            </a:xfrm>
            <a:prstGeom prst="rect">
              <a:avLst/>
            </a:prstGeom>
            <a:noFill/>
          </p:spPr>
          <p:txBody>
            <a:bodyPr wrap="square" rtlCol="0">
              <a:spAutoFit/>
            </a:bodyPr>
            <a:lstStyle/>
            <a:p>
              <a:r>
                <a:rPr lang="zh-CN" altLang="en-US"/>
                <a:t>岭回归解</a:t>
              </a:r>
            </a:p>
          </p:txBody>
        </p:sp>
        <p:sp>
          <p:nvSpPr>
            <p:cNvPr id="8" name="文本框 7"/>
            <p:cNvSpPr txBox="1"/>
            <p:nvPr/>
          </p:nvSpPr>
          <p:spPr>
            <a:xfrm>
              <a:off x="2983" y="3481"/>
              <a:ext cx="2464" cy="627"/>
            </a:xfrm>
            <a:prstGeom prst="rect">
              <a:avLst/>
            </a:prstGeom>
            <a:noFill/>
          </p:spPr>
          <p:txBody>
            <a:bodyPr wrap="square" rtlCol="0">
              <a:spAutoFit/>
            </a:bodyPr>
            <a:lstStyle/>
            <a:p>
              <a:r>
                <a:rPr lang="zh-CN" altLang="en-US"/>
                <a:t>最小二乘解</a:t>
              </a:r>
            </a:p>
          </p:txBody>
        </p:sp>
        <p:sp>
          <p:nvSpPr>
            <p:cNvPr id="12" name="椭圆 11"/>
            <p:cNvSpPr/>
            <p:nvPr/>
          </p:nvSpPr>
          <p:spPr>
            <a:xfrm>
              <a:off x="5323" y="7008"/>
              <a:ext cx="125" cy="1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994" y="7008"/>
              <a:ext cx="125" cy="1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endCxn id="6" idx="3"/>
            </p:cNvCxnSpPr>
            <p:nvPr/>
          </p:nvCxnSpPr>
          <p:spPr>
            <a:xfrm flipH="1" flipV="1">
              <a:off x="3483" y="6901"/>
              <a:ext cx="1834" cy="1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3" idx="6"/>
            </p:cNvCxnSpPr>
            <p:nvPr/>
          </p:nvCxnSpPr>
          <p:spPr>
            <a:xfrm flipV="1">
              <a:off x="11119" y="7077"/>
              <a:ext cx="3774" cy="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3331" y="5064"/>
              <a:ext cx="1391" cy="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5142" y="3861"/>
              <a:ext cx="1852" cy="14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983615" y="5749290"/>
            <a:ext cx="9970770" cy="9531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当</a:t>
            </a:r>
            <a:r>
              <a:rPr lang="en-US" altLang="zh-CN" sz="2000">
                <a:latin typeface="Times New Roman" panose="02020603050405020304" charset="0"/>
                <a:ea typeface="宋体" panose="02010600030101010101" pitchFamily="2" charset="-122"/>
                <a:cs typeface="Times New Roman" panose="02020603050405020304" charset="0"/>
              </a:rPr>
              <a:t>p=3</a:t>
            </a:r>
            <a:r>
              <a:rPr lang="zh-CN" altLang="en-US" sz="2000">
                <a:latin typeface="Times New Roman" panose="02020603050405020304" charset="0"/>
                <a:ea typeface="宋体" panose="02010600030101010101" pitchFamily="2" charset="-122"/>
                <a:cs typeface="Times New Roman" panose="02020603050405020304" charset="0"/>
              </a:rPr>
              <a:t>，岭回归的限制条件区域将会变成一个球体，而</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的限制区域将变成多面体。</a:t>
            </a:r>
          </a:p>
          <a:p>
            <a:pPr marL="285750" indent="-28575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当</a:t>
            </a:r>
            <a:r>
              <a:rPr lang="en-US" altLang="zh-CN" sz="2000">
                <a:latin typeface="Times New Roman" panose="02020603050405020304" charset="0"/>
                <a:ea typeface="宋体" panose="02010600030101010101" pitchFamily="2" charset="-122"/>
                <a:cs typeface="Times New Roman" panose="02020603050405020304" charset="0"/>
              </a:rPr>
              <a:t>p&gt;3,</a:t>
            </a:r>
            <a:r>
              <a:rPr lang="zh-CN" altLang="en-US" sz="2000">
                <a:latin typeface="Times New Roman" panose="02020603050405020304" charset="0"/>
                <a:ea typeface="宋体" panose="02010600030101010101" pitchFamily="2" charset="-122"/>
                <a:cs typeface="Times New Roman" panose="02020603050405020304" charset="0"/>
              </a:rPr>
              <a:t>岭回归的限制条件区域将会变成超球面，而</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的将变成多面体。</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45</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pPr algn="l"/>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3" name="文本框 2"/>
          <p:cNvSpPr txBox="1"/>
          <p:nvPr/>
        </p:nvSpPr>
        <p:spPr>
          <a:xfrm>
            <a:off x="287655" y="1240155"/>
            <a:ext cx="2275205" cy="398780"/>
          </a:xfrm>
          <a:prstGeom prst="rect">
            <a:avLst/>
          </a:prstGeom>
          <a:solidFill>
            <a:srgbClr val="FFC000">
              <a:alpha val="13000"/>
            </a:srgbClr>
          </a:solidFill>
          <a:ln>
            <a:solidFill>
              <a:srgbClr val="FFC000">
                <a:alpha val="21000"/>
              </a:srgbClr>
            </a:solidFill>
          </a:ln>
        </p:spPr>
        <p:txBody>
          <a:bodyPr wrap="square" rtlCol="0">
            <a:spAutoFit/>
          </a:bodyPr>
          <a:lstStyle/>
          <a:p>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对比</a:t>
            </a:r>
            <a:r>
              <a:rPr lang="en-US" altLang="zh-CN" sz="2000">
                <a:solidFill>
                  <a:schemeClr val="tx1"/>
                </a:solidFill>
                <a:latin typeface="Times New Roman" panose="02020603050405020304" charset="0"/>
                <a:ea typeface="宋体" panose="02010600030101010101" pitchFamily="2" charset="-122"/>
                <a:cs typeface="Times New Roman" panose="02020603050405020304" charset="0"/>
              </a:rPr>
              <a:t>lasso</a:t>
            </a:r>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和岭回归</a:t>
            </a:r>
          </a:p>
        </p:txBody>
      </p:sp>
      <p:sp>
        <p:nvSpPr>
          <p:cNvPr id="4" name="文本框 3"/>
          <p:cNvSpPr txBox="1"/>
          <p:nvPr/>
        </p:nvSpPr>
        <p:spPr>
          <a:xfrm>
            <a:off x="1821180" y="5196840"/>
            <a:ext cx="8549640" cy="1345565"/>
          </a:xfrm>
          <a:prstGeom prst="rect">
            <a:avLst/>
          </a:prstGeom>
          <a:noFill/>
        </p:spPr>
        <p:txBody>
          <a:bodyPr wrap="square" rtlCol="0">
            <a:spAutoFit/>
          </a:bodyPr>
          <a:lstStyle/>
          <a:p>
            <a:pPr>
              <a:lnSpc>
                <a:spcPct val="170000"/>
              </a:lnSpc>
            </a:pPr>
            <a:r>
              <a:rPr lang="zh-CN" altLang="en-US" sz="1600" dirty="0">
                <a:latin typeface="Times New Roman" panose="02020603050405020304" charset="0"/>
                <a:ea typeface="微软雅黑" panose="020B0503020204020204" charset="-122"/>
                <a:cs typeface="Times New Roman" panose="02020603050405020304" charset="0"/>
              </a:rPr>
              <a:t>图</a:t>
            </a:r>
            <a:r>
              <a:rPr lang="en-US" altLang="zh-CN" sz="1600" dirty="0">
                <a:latin typeface="Times New Roman" panose="02020603050405020304" charset="0"/>
                <a:ea typeface="微软雅黑" panose="020B0503020204020204" charset="-122"/>
                <a:cs typeface="Times New Roman" panose="02020603050405020304" charset="0"/>
              </a:rPr>
              <a:t>2.4  </a:t>
            </a:r>
            <a:r>
              <a:rPr lang="zh-CN" altLang="en-US" sz="1600" dirty="0">
                <a:latin typeface="Times New Roman" panose="02020603050405020304" charset="0"/>
                <a:ea typeface="微软雅黑" panose="020B0503020204020204" charset="-122"/>
                <a:cs typeface="Times New Roman" panose="02020603050405020304" charset="0"/>
              </a:rPr>
              <a:t>左：</a:t>
            </a:r>
            <a:r>
              <a:rPr lang="zh-CN" altLang="en-US" sz="1600" b="1" u="sng" dirty="0">
                <a:latin typeface="Times New Roman" panose="02020603050405020304" charset="0"/>
                <a:ea typeface="微软雅黑" panose="020B0503020204020204" charset="-122"/>
                <a:cs typeface="Times New Roman" panose="02020603050405020304" charset="0"/>
              </a:rPr>
              <a:t>模拟数据集</a:t>
            </a:r>
            <a:r>
              <a:rPr lang="zh-CN" altLang="en-US" sz="1600" dirty="0">
                <a:latin typeface="Times New Roman" panose="02020603050405020304" charset="0"/>
                <a:ea typeface="微软雅黑" panose="020B0503020204020204" charset="-122"/>
                <a:cs typeface="Times New Roman" panose="02020603050405020304" charset="0"/>
              </a:rPr>
              <a:t>上</a:t>
            </a:r>
            <a:r>
              <a:rPr lang="en-US" altLang="zh-CN" sz="1600" dirty="0">
                <a:latin typeface="Times New Roman" panose="02020603050405020304" charset="0"/>
                <a:ea typeface="微软雅黑" panose="020B0503020204020204" charset="-122"/>
                <a:cs typeface="Times New Roman" panose="02020603050405020304" charset="0"/>
              </a:rPr>
              <a:t>lasso</a:t>
            </a:r>
            <a:r>
              <a:rPr lang="zh-CN" altLang="en-US" sz="1600" dirty="0">
                <a:latin typeface="Times New Roman" panose="02020603050405020304" charset="0"/>
                <a:ea typeface="微软雅黑" panose="020B0503020204020204" charset="-122"/>
                <a:cs typeface="Times New Roman" panose="02020603050405020304" charset="0"/>
              </a:rPr>
              <a:t>得到的偏差平方和（黑）、方差（绿）以及测试均方误差（紫）。</a:t>
            </a:r>
          </a:p>
          <a:p>
            <a:pPr>
              <a:lnSpc>
                <a:spcPct val="170000"/>
              </a:lnSpc>
            </a:pPr>
            <a:r>
              <a:rPr lang="en-US" altLang="zh-CN" sz="1600" dirty="0">
                <a:latin typeface="Times New Roman" panose="02020603050405020304" charset="0"/>
                <a:ea typeface="微软雅黑" panose="020B0503020204020204" charset="-122"/>
                <a:cs typeface="Times New Roman" panose="02020603050405020304" charset="0"/>
              </a:rPr>
              <a:t>           </a:t>
            </a:r>
            <a:r>
              <a:rPr lang="zh-CN" altLang="en-US" sz="1600" dirty="0">
                <a:latin typeface="Times New Roman" panose="02020603050405020304" charset="0"/>
                <a:ea typeface="微软雅黑" panose="020B0503020204020204" charset="-122"/>
                <a:cs typeface="Times New Roman" panose="02020603050405020304" charset="0"/>
              </a:rPr>
              <a:t>右：</a:t>
            </a:r>
            <a:r>
              <a:rPr lang="zh-CN" altLang="en-US" sz="1600" dirty="0">
                <a:solidFill>
                  <a:srgbClr val="7030A0"/>
                </a:solidFill>
                <a:latin typeface="Times New Roman" panose="02020603050405020304" charset="0"/>
                <a:ea typeface="微软雅黑" panose="020B0503020204020204" charset="-122"/>
                <a:cs typeface="Times New Roman" panose="02020603050405020304" charset="0"/>
              </a:rPr>
              <a:t>对比</a:t>
            </a:r>
            <a:r>
              <a:rPr lang="en-US" altLang="zh-CN" sz="1600" dirty="0">
                <a:solidFill>
                  <a:srgbClr val="7030A0"/>
                </a:solidFill>
                <a:latin typeface="Times New Roman" panose="02020603050405020304" charset="0"/>
                <a:ea typeface="微软雅黑" panose="020B0503020204020204" charset="-122"/>
                <a:cs typeface="Times New Roman" panose="02020603050405020304" charset="0"/>
              </a:rPr>
              <a:t>lasso</a:t>
            </a:r>
            <a:r>
              <a:rPr lang="zh-CN" altLang="en-US" sz="1600" dirty="0">
                <a:solidFill>
                  <a:srgbClr val="7030A0"/>
                </a:solidFill>
                <a:latin typeface="Times New Roman" panose="02020603050405020304" charset="0"/>
                <a:ea typeface="微软雅黑" panose="020B0503020204020204" charset="-122"/>
                <a:cs typeface="Times New Roman" panose="02020603050405020304" charset="0"/>
              </a:rPr>
              <a:t>（实线）</a:t>
            </a:r>
            <a:r>
              <a:rPr lang="zh-CN" altLang="en-US" sz="1600" dirty="0">
                <a:latin typeface="Times New Roman" panose="02020603050405020304" charset="0"/>
                <a:ea typeface="微软雅黑" panose="020B0503020204020204" charset="-122"/>
                <a:cs typeface="Times New Roman" panose="02020603050405020304" charset="0"/>
              </a:rPr>
              <a:t>和</a:t>
            </a:r>
            <a:r>
              <a:rPr lang="zh-CN" altLang="en-US" sz="1600" dirty="0">
                <a:solidFill>
                  <a:srgbClr val="7030A0"/>
                </a:solidFill>
                <a:latin typeface="Times New Roman" panose="02020603050405020304" charset="0"/>
                <a:ea typeface="微软雅黑" panose="020B0503020204020204" charset="-122"/>
                <a:cs typeface="Times New Roman" panose="02020603050405020304" charset="0"/>
              </a:rPr>
              <a:t>岭回归（虚线）</a:t>
            </a:r>
            <a:r>
              <a:rPr lang="zh-CN" altLang="en-US" sz="1600" dirty="0">
                <a:latin typeface="Times New Roman" panose="02020603050405020304" charset="0"/>
                <a:ea typeface="微软雅黑" panose="020B0503020204020204" charset="-122"/>
                <a:cs typeface="Times New Roman" panose="02020603050405020304" charset="0"/>
              </a:rPr>
              <a:t>的偏差平方和、方差和测试均方误差。</a:t>
            </a:r>
          </a:p>
          <a:p>
            <a:pPr>
              <a:lnSpc>
                <a:spcPct val="170000"/>
              </a:lnSpc>
            </a:pPr>
            <a:r>
              <a:rPr lang="en-US" altLang="zh-CN" sz="1600" dirty="0">
                <a:latin typeface="Times New Roman" panose="02020603050405020304" charset="0"/>
                <a:ea typeface="微软雅黑" panose="020B0503020204020204" charset="-122"/>
                <a:cs typeface="Times New Roman" panose="02020603050405020304" charset="0"/>
              </a:rPr>
              <a:t>           </a:t>
            </a:r>
            <a:r>
              <a:rPr lang="zh-CN" altLang="en-US" sz="1600" dirty="0">
                <a:latin typeface="Times New Roman" panose="02020603050405020304" charset="0"/>
                <a:ea typeface="微软雅黑" panose="020B0503020204020204" charset="-122"/>
                <a:cs typeface="Times New Roman" panose="02020603050405020304" charset="0"/>
              </a:rPr>
              <a:t>两图均根据训练数据集的</a:t>
            </a:r>
            <a:r>
              <a:rPr lang="en-US" altLang="zh-CN" sz="1600" dirty="0">
                <a:latin typeface="Times New Roman" panose="02020603050405020304" charset="0"/>
                <a:ea typeface="微软雅黑" panose="020B0503020204020204" charset="-122"/>
                <a:cs typeface="Times New Roman" panose="02020603050405020304" charset="0"/>
              </a:rPr>
              <a:t>R</a:t>
            </a:r>
            <a:r>
              <a:rPr lang="en-US" altLang="zh-CN" sz="1600" baseline="30000" dirty="0">
                <a:latin typeface="Times New Roman" panose="02020603050405020304" charset="0"/>
                <a:ea typeface="微软雅黑" panose="020B0503020204020204" charset="-122"/>
                <a:cs typeface="Times New Roman" panose="02020603050405020304" charset="0"/>
              </a:rPr>
              <a:t>2</a:t>
            </a:r>
            <a:r>
              <a:rPr lang="zh-CN" altLang="en-US" sz="1600" dirty="0">
                <a:latin typeface="Times New Roman" panose="02020603050405020304" charset="0"/>
                <a:ea typeface="微软雅黑" panose="020B0503020204020204" charset="-122"/>
                <a:cs typeface="Times New Roman" panose="02020603050405020304" charset="0"/>
              </a:rPr>
              <a:t>作图，图中交点代表了均方误差最小的</a:t>
            </a:r>
            <a:r>
              <a:rPr lang="en-US" altLang="zh-CN" sz="1600" dirty="0">
                <a:latin typeface="Times New Roman" panose="02020603050405020304" charset="0"/>
                <a:ea typeface="微软雅黑" panose="020B0503020204020204" charset="-122"/>
                <a:cs typeface="Times New Roman" panose="02020603050405020304" charset="0"/>
              </a:rPr>
              <a:t>lasso</a:t>
            </a:r>
            <a:r>
              <a:rPr lang="zh-CN" altLang="en-US" sz="1600" dirty="0">
                <a:latin typeface="Times New Roman" panose="02020603050405020304" charset="0"/>
                <a:ea typeface="微软雅黑" panose="020B0503020204020204" charset="-122"/>
                <a:cs typeface="Times New Roman" panose="02020603050405020304" charset="0"/>
              </a:rPr>
              <a:t>模型</a:t>
            </a:r>
          </a:p>
        </p:txBody>
      </p:sp>
      <p:sp>
        <p:nvSpPr>
          <p:cNvPr id="5" name="文本框 4"/>
          <p:cNvSpPr txBox="1"/>
          <p:nvPr/>
        </p:nvSpPr>
        <p:spPr>
          <a:xfrm>
            <a:off x="2698750" y="1085850"/>
            <a:ext cx="9090660" cy="829945"/>
          </a:xfrm>
          <a:prstGeom prst="rect">
            <a:avLst/>
          </a:prstGeom>
          <a:noFill/>
        </p:spPr>
        <p:txBody>
          <a:bodyPr wrap="square" rtlCol="0">
            <a:spAutoFit/>
          </a:bodyPr>
          <a:lstStyle/>
          <a:p>
            <a:pPr>
              <a:lnSpc>
                <a:spcPct val="120000"/>
              </a:lnSpc>
            </a:pP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1</a:t>
            </a:r>
            <a:r>
              <a:rPr lang="zh-CN" altLang="en-US" sz="2000">
                <a:latin typeface="Times New Roman" panose="02020603050405020304" charset="0"/>
                <a:ea typeface="宋体" panose="02010600030101010101" pitchFamily="2" charset="-122"/>
                <a:cs typeface="Times New Roman" panose="02020603050405020304" charset="0"/>
              </a:rPr>
              <a:t>）右图显示岭回归的方差稍小于</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的方差，导致其最小均方误差同样稍小于</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sym typeface="+mn-ea"/>
              </a:rPr>
              <a:t>lasso</a:t>
            </a:r>
            <a:r>
              <a:rPr lang="zh-CN" altLang="en-US" sz="2000">
                <a:latin typeface="Times New Roman" panose="02020603050405020304" charset="0"/>
                <a:ea typeface="宋体" panose="02010600030101010101" pitchFamily="2" charset="-122"/>
                <a:cs typeface="Times New Roman" panose="02020603050405020304" charset="0"/>
                <a:sym typeface="+mn-ea"/>
              </a:rPr>
              <a:t>潜在假设一些系数真值为零，这时从误差上看岭回归表现比</a:t>
            </a:r>
            <a:r>
              <a:rPr lang="en-US" altLang="zh-CN" sz="2000">
                <a:latin typeface="Times New Roman" panose="02020603050405020304" charset="0"/>
                <a:ea typeface="宋体" panose="02010600030101010101" pitchFamily="2" charset="-122"/>
                <a:cs typeface="Times New Roman" panose="02020603050405020304" charset="0"/>
                <a:sym typeface="+mn-ea"/>
              </a:rPr>
              <a:t>lasso</a:t>
            </a:r>
            <a:r>
              <a:rPr lang="zh-CN" altLang="en-US" sz="2000">
                <a:latin typeface="Times New Roman" panose="02020603050405020304" charset="0"/>
                <a:ea typeface="宋体" panose="02010600030101010101" pitchFamily="2" charset="-122"/>
                <a:cs typeface="Times New Roman" panose="02020603050405020304" charset="0"/>
                <a:sym typeface="+mn-ea"/>
              </a:rPr>
              <a:t>好。</a:t>
            </a:r>
            <a:endParaRPr lang="zh-CN" altLang="en-US" sz="2000">
              <a:latin typeface="Times New Roman" panose="02020603050405020304" charset="0"/>
              <a:ea typeface="宋体" panose="02010600030101010101" pitchFamily="2" charset="-122"/>
              <a:cs typeface="Times New Roman" panose="02020603050405020304" charset="0"/>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t>46</a:t>
            </a:fld>
            <a:endParaRPr lang="zh-CN" altLang="en-US"/>
          </a:p>
        </p:txBody>
      </p:sp>
      <p:sp>
        <p:nvSpPr>
          <p:cNvPr id="7" name="同侧圆角矩形 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pic>
        <p:nvPicPr>
          <p:cNvPr id="28" name="图片 27"/>
          <p:cNvPicPr>
            <a:picLocks noChangeAspect="1"/>
          </p:cNvPicPr>
          <p:nvPr/>
        </p:nvPicPr>
        <p:blipFill>
          <a:blip r:embed="rId4"/>
          <a:srcRect l="3746" r="1404"/>
          <a:stretch>
            <a:fillRect/>
          </a:stretch>
        </p:blipFill>
        <p:spPr>
          <a:xfrm>
            <a:off x="1892300" y="2034540"/>
            <a:ext cx="8068310" cy="3281045"/>
          </a:xfrm>
          <a:prstGeom prst="rect">
            <a:avLst/>
          </a:prstGeom>
        </p:spPr>
      </p:pic>
      <p:cxnSp>
        <p:nvCxnSpPr>
          <p:cNvPr id="29" name="直接箭头连接符 28"/>
          <p:cNvCxnSpPr/>
          <p:nvPr/>
        </p:nvCxnSpPr>
        <p:spPr>
          <a:xfrm flipH="1">
            <a:off x="5474003" y="2189996"/>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420255" y="2189996"/>
            <a:ext cx="369651"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80953" y="1932751"/>
            <a:ext cx="800219" cy="276999"/>
          </a:xfrm>
          <a:prstGeom prst="rect">
            <a:avLst/>
          </a:prstGeom>
          <a:noFill/>
          <a:ln>
            <a:solidFill>
              <a:srgbClr val="FF0000"/>
            </a:solidFill>
            <a:prstDash val="sysDash"/>
          </a:ln>
        </p:spPr>
        <p:txBody>
          <a:bodyPr wrap="none" rtlCol="0">
            <a:spAutoFit/>
          </a:bodyPr>
          <a:lstStyle/>
          <a:p>
            <a:r>
              <a:rPr lang="zh-CN" altLang="en-US" sz="1200" dirty="0" smtClean="0"/>
              <a:t>测试误差</a:t>
            </a:r>
            <a:endParaRPr lang="zh-CN" altLang="en-US" sz="1200" dirty="0"/>
          </a:p>
        </p:txBody>
      </p:sp>
      <p:cxnSp>
        <p:nvCxnSpPr>
          <p:cNvPr id="36" name="直接箭头连接符 35"/>
          <p:cNvCxnSpPr/>
          <p:nvPr/>
        </p:nvCxnSpPr>
        <p:spPr>
          <a:xfrm flipH="1">
            <a:off x="5474003" y="3098736"/>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420255" y="3098736"/>
            <a:ext cx="369651"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680954" y="2821737"/>
            <a:ext cx="800218" cy="276999"/>
          </a:xfrm>
          <a:prstGeom prst="rect">
            <a:avLst/>
          </a:prstGeom>
          <a:solidFill>
            <a:schemeClr val="bg1"/>
          </a:solidFill>
          <a:ln>
            <a:solidFill>
              <a:srgbClr val="FF0000"/>
            </a:solidFill>
            <a:prstDash val="sysDash"/>
          </a:ln>
        </p:spPr>
        <p:txBody>
          <a:bodyPr wrap="square" rtlCol="0">
            <a:spAutoFit/>
          </a:bodyPr>
          <a:lstStyle/>
          <a:p>
            <a:pPr algn="ctr"/>
            <a:r>
              <a:rPr lang="zh-CN" altLang="en-US" sz="1200" dirty="0" smtClean="0"/>
              <a:t>偏差</a:t>
            </a:r>
            <a:endParaRPr lang="zh-CN" altLang="en-US" sz="1200" dirty="0"/>
          </a:p>
        </p:txBody>
      </p:sp>
      <p:cxnSp>
        <p:nvCxnSpPr>
          <p:cNvPr id="39" name="直接箭头连接符 38"/>
          <p:cNvCxnSpPr/>
          <p:nvPr/>
        </p:nvCxnSpPr>
        <p:spPr>
          <a:xfrm flipH="1">
            <a:off x="5555283" y="4264721"/>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501535" y="4264721"/>
            <a:ext cx="369651"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762234" y="3987722"/>
            <a:ext cx="800218" cy="276999"/>
          </a:xfrm>
          <a:prstGeom prst="rect">
            <a:avLst/>
          </a:prstGeom>
          <a:solidFill>
            <a:schemeClr val="bg1"/>
          </a:solidFill>
          <a:ln>
            <a:solidFill>
              <a:srgbClr val="FF0000"/>
            </a:solidFill>
            <a:prstDash val="sysDash"/>
          </a:ln>
        </p:spPr>
        <p:txBody>
          <a:bodyPr wrap="square" rtlCol="0">
            <a:spAutoFit/>
          </a:bodyPr>
          <a:lstStyle/>
          <a:p>
            <a:pPr algn="ctr"/>
            <a:r>
              <a:rPr lang="zh-CN" altLang="en-US" sz="1200" dirty="0" smtClean="0"/>
              <a:t>方差</a:t>
            </a:r>
            <a:endParaRPr lang="zh-CN" altLang="en-US" sz="1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4"/>
          <a:stretch>
            <a:fillRect/>
          </a:stretch>
        </p:blipFill>
        <p:spPr>
          <a:xfrm>
            <a:off x="1713977" y="2076216"/>
            <a:ext cx="8475345" cy="3340735"/>
          </a:xfrm>
          <a:prstGeom prst="rect">
            <a:avLst/>
          </a:prstGeom>
        </p:spPr>
      </p:pic>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pPr algn="l"/>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4" name="文本框 3"/>
          <p:cNvSpPr txBox="1"/>
          <p:nvPr/>
        </p:nvSpPr>
        <p:spPr>
          <a:xfrm>
            <a:off x="2065655" y="5253355"/>
            <a:ext cx="7748270" cy="1348061"/>
          </a:xfrm>
          <a:prstGeom prst="rect">
            <a:avLst/>
          </a:prstGeom>
          <a:noFill/>
        </p:spPr>
        <p:txBody>
          <a:bodyPr wrap="square" rtlCol="0">
            <a:spAutoFit/>
          </a:bodyPr>
          <a:lstStyle/>
          <a:p>
            <a:pPr>
              <a:lnSpc>
                <a:spcPct val="170000"/>
              </a:lnSpc>
            </a:pPr>
            <a:r>
              <a:rPr lang="zh-CN" altLang="en-US" sz="1600" dirty="0">
                <a:latin typeface="Times New Roman" panose="02020603050405020304" charset="0"/>
                <a:ea typeface="微软雅黑" panose="020B0503020204020204" charset="-122"/>
                <a:cs typeface="Times New Roman" panose="02020603050405020304" charset="0"/>
              </a:rPr>
              <a:t>图</a:t>
            </a:r>
            <a:r>
              <a:rPr lang="en-US" altLang="zh-CN" sz="1600" dirty="0">
                <a:latin typeface="Times New Roman" panose="02020603050405020304" charset="0"/>
                <a:ea typeface="微软雅黑" panose="020B0503020204020204" charset="-122"/>
                <a:cs typeface="Times New Roman" panose="02020603050405020304" charset="0"/>
              </a:rPr>
              <a:t>2.5  </a:t>
            </a:r>
            <a:r>
              <a:rPr lang="zh-CN" altLang="en-US" sz="1600" dirty="0">
                <a:latin typeface="Times New Roman" panose="02020603050405020304" charset="0"/>
                <a:ea typeface="微软雅黑" panose="020B0503020204020204" charset="-122"/>
                <a:cs typeface="Times New Roman" panose="02020603050405020304" charset="0"/>
              </a:rPr>
              <a:t>左：</a:t>
            </a:r>
            <a:r>
              <a:rPr lang="en-US" altLang="zh-CN" sz="1600" dirty="0">
                <a:latin typeface="Times New Roman" panose="02020603050405020304" charset="0"/>
                <a:ea typeface="微软雅黑" panose="020B0503020204020204" charset="-122"/>
                <a:cs typeface="Times New Roman" panose="02020603050405020304" charset="0"/>
              </a:rPr>
              <a:t>lasso</a:t>
            </a:r>
            <a:r>
              <a:rPr lang="zh-CN" altLang="en-US" sz="1600" dirty="0">
                <a:latin typeface="Times New Roman" panose="02020603050405020304" charset="0"/>
                <a:ea typeface="微软雅黑" panose="020B0503020204020204" charset="-122"/>
                <a:cs typeface="Times New Roman" panose="02020603050405020304" charset="0"/>
              </a:rPr>
              <a:t>的偏差平方和（黑）、方差（绿）以及测试均方误差（紫）</a:t>
            </a:r>
          </a:p>
          <a:p>
            <a:pPr>
              <a:lnSpc>
                <a:spcPct val="170000"/>
              </a:lnSpc>
            </a:pPr>
            <a:r>
              <a:rPr lang="en-US" altLang="zh-CN" sz="1600" dirty="0">
                <a:latin typeface="Times New Roman" panose="02020603050405020304" charset="0"/>
                <a:ea typeface="微软雅黑" panose="020B0503020204020204" charset="-122"/>
                <a:cs typeface="Times New Roman" panose="02020603050405020304" charset="0"/>
              </a:rPr>
              <a:t>           </a:t>
            </a:r>
            <a:r>
              <a:rPr lang="zh-CN" altLang="en-US" sz="1600" dirty="0">
                <a:latin typeface="Times New Roman" panose="02020603050405020304" charset="0"/>
                <a:ea typeface="微软雅黑" panose="020B0503020204020204" charset="-122"/>
                <a:cs typeface="Times New Roman" panose="02020603050405020304" charset="0"/>
              </a:rPr>
              <a:t>右：对比</a:t>
            </a:r>
            <a:r>
              <a:rPr lang="en-US" altLang="zh-CN" sz="1600" dirty="0">
                <a:solidFill>
                  <a:srgbClr val="7030A0"/>
                </a:solidFill>
                <a:latin typeface="Times New Roman" panose="02020603050405020304" charset="0"/>
                <a:ea typeface="微软雅黑" panose="020B0503020204020204" charset="-122"/>
                <a:cs typeface="Times New Roman" panose="02020603050405020304" charset="0"/>
              </a:rPr>
              <a:t>lasso</a:t>
            </a:r>
            <a:r>
              <a:rPr lang="zh-CN" altLang="en-US" sz="1600" dirty="0">
                <a:solidFill>
                  <a:srgbClr val="7030A0"/>
                </a:solidFill>
                <a:latin typeface="Times New Roman" panose="02020603050405020304" charset="0"/>
                <a:ea typeface="微软雅黑" panose="020B0503020204020204" charset="-122"/>
                <a:cs typeface="Times New Roman" panose="02020603050405020304" charset="0"/>
              </a:rPr>
              <a:t>（实线）</a:t>
            </a:r>
            <a:r>
              <a:rPr lang="zh-CN" altLang="en-US" sz="1600" dirty="0">
                <a:latin typeface="Times New Roman" panose="02020603050405020304" charset="0"/>
                <a:ea typeface="微软雅黑" panose="020B0503020204020204" charset="-122"/>
                <a:cs typeface="Times New Roman" panose="02020603050405020304" charset="0"/>
              </a:rPr>
              <a:t>和</a:t>
            </a:r>
            <a:r>
              <a:rPr lang="zh-CN" altLang="en-US" sz="1600" dirty="0">
                <a:solidFill>
                  <a:srgbClr val="7030A0"/>
                </a:solidFill>
                <a:latin typeface="Times New Roman" panose="02020603050405020304" charset="0"/>
                <a:ea typeface="微软雅黑" panose="020B0503020204020204" charset="-122"/>
                <a:cs typeface="Times New Roman" panose="02020603050405020304" charset="0"/>
              </a:rPr>
              <a:t>岭回归（虚线）</a:t>
            </a:r>
            <a:r>
              <a:rPr lang="zh-CN" altLang="en-US" sz="1600" dirty="0">
                <a:latin typeface="Times New Roman" panose="02020603050405020304" charset="0"/>
                <a:ea typeface="微软雅黑" panose="020B0503020204020204" charset="-122"/>
                <a:cs typeface="Times New Roman" panose="02020603050405020304" charset="0"/>
              </a:rPr>
              <a:t>的偏差平方和、方差和测试均方误差。</a:t>
            </a:r>
          </a:p>
          <a:p>
            <a:pPr>
              <a:lnSpc>
                <a:spcPct val="170000"/>
              </a:lnSpc>
            </a:pPr>
            <a:r>
              <a:rPr lang="en-US" altLang="zh-CN" sz="1600" dirty="0">
                <a:latin typeface="Times New Roman" panose="02020603050405020304" charset="0"/>
                <a:ea typeface="微软雅黑" panose="020B0503020204020204" charset="-122"/>
                <a:cs typeface="Times New Roman" panose="02020603050405020304" charset="0"/>
              </a:rPr>
              <a:t>           </a:t>
            </a:r>
            <a:r>
              <a:rPr lang="zh-CN" altLang="en-US" sz="1600" dirty="0">
                <a:latin typeface="Times New Roman" panose="02020603050405020304" charset="0"/>
                <a:ea typeface="微软雅黑" panose="020B0503020204020204" charset="-122"/>
                <a:cs typeface="Times New Roman" panose="02020603050405020304" charset="0"/>
              </a:rPr>
              <a:t>两图均根据训练数据集的</a:t>
            </a:r>
            <a:r>
              <a:rPr lang="en-US" altLang="zh-CN" sz="1600" dirty="0">
                <a:latin typeface="Times New Roman" panose="02020603050405020304" charset="0"/>
                <a:ea typeface="微软雅黑" panose="020B0503020204020204" charset="-122"/>
                <a:cs typeface="Times New Roman" panose="02020603050405020304" charset="0"/>
              </a:rPr>
              <a:t>R</a:t>
            </a:r>
            <a:r>
              <a:rPr lang="en-US" altLang="zh-CN" sz="1600" baseline="30000" dirty="0">
                <a:latin typeface="Times New Roman" panose="02020603050405020304" charset="0"/>
                <a:ea typeface="微软雅黑" panose="020B0503020204020204" charset="-122"/>
                <a:cs typeface="Times New Roman" panose="02020603050405020304" charset="0"/>
              </a:rPr>
              <a:t>2</a:t>
            </a:r>
            <a:r>
              <a:rPr lang="zh-CN" altLang="en-US" sz="1600" dirty="0">
                <a:latin typeface="Times New Roman" panose="02020603050405020304" charset="0"/>
                <a:ea typeface="微软雅黑" panose="020B0503020204020204" charset="-122"/>
                <a:cs typeface="Times New Roman" panose="02020603050405020304" charset="0"/>
              </a:rPr>
              <a:t>作图，图中交点代表了均方误差最小的</a:t>
            </a:r>
            <a:r>
              <a:rPr lang="en-US" altLang="zh-CN" sz="1600" dirty="0">
                <a:latin typeface="Times New Roman" panose="02020603050405020304" charset="0"/>
                <a:ea typeface="微软雅黑" panose="020B0503020204020204" charset="-122"/>
                <a:cs typeface="Times New Roman" panose="02020603050405020304" charset="0"/>
              </a:rPr>
              <a:t>lasso</a:t>
            </a:r>
            <a:r>
              <a:rPr lang="zh-CN" altLang="en-US" sz="1600" dirty="0">
                <a:latin typeface="Times New Roman" panose="02020603050405020304" charset="0"/>
                <a:ea typeface="微软雅黑" panose="020B0503020204020204" charset="-122"/>
                <a:cs typeface="Times New Roman" panose="02020603050405020304" charset="0"/>
              </a:rPr>
              <a:t>模型</a:t>
            </a:r>
          </a:p>
        </p:txBody>
      </p:sp>
      <p:sp>
        <p:nvSpPr>
          <p:cNvPr id="3" name="文本框 2"/>
          <p:cNvSpPr txBox="1"/>
          <p:nvPr/>
        </p:nvSpPr>
        <p:spPr>
          <a:xfrm>
            <a:off x="2921000" y="1123315"/>
            <a:ext cx="8571865" cy="830997"/>
          </a:xfrm>
          <a:prstGeom prst="rect">
            <a:avLst/>
          </a:prstGeom>
          <a:noFill/>
        </p:spPr>
        <p:txBody>
          <a:bodyPr wrap="square" rtlCol="0">
            <a:spAutoFit/>
          </a:bodyPr>
          <a:lstStyle/>
          <a:p>
            <a:pPr>
              <a:lnSpc>
                <a:spcPct val="120000"/>
              </a:lnSpc>
            </a:pPr>
            <a:r>
              <a:rPr lang="zh-CN" altLang="en-US" sz="2000" dirty="0">
                <a:latin typeface="Times New Roman" panose="02020603050405020304" charset="0"/>
                <a:ea typeface="宋体" panose="02010600030101010101" pitchFamily="2" charset="-122"/>
                <a:cs typeface="Times New Roman" panose="02020603050405020304" charset="0"/>
              </a:rPr>
              <a:t>（</a:t>
            </a:r>
            <a:r>
              <a:rPr lang="en-US" altLang="zh-CN" sz="2000" dirty="0">
                <a:latin typeface="Times New Roman" panose="02020603050405020304" charset="0"/>
                <a:ea typeface="宋体" panose="02010600030101010101" pitchFamily="2" charset="-122"/>
                <a:cs typeface="Times New Roman" panose="02020603050405020304" charset="0"/>
              </a:rPr>
              <a:t>2</a:t>
            </a:r>
            <a:r>
              <a:rPr lang="zh-CN" altLang="en-US" sz="2000" dirty="0">
                <a:latin typeface="Times New Roman" panose="02020603050405020304" charset="0"/>
                <a:ea typeface="宋体" panose="02010600030101010101" pitchFamily="2" charset="-122"/>
                <a:cs typeface="Times New Roman" panose="02020603050405020304" charset="0"/>
              </a:rPr>
              <a:t>）下图数据中响应变量只是</a:t>
            </a:r>
            <a:r>
              <a:rPr lang="en-US" altLang="zh-CN" sz="2000" dirty="0">
                <a:latin typeface="Times New Roman" panose="02020603050405020304" charset="0"/>
                <a:ea typeface="宋体" panose="02010600030101010101" pitchFamily="2" charset="-122"/>
                <a:cs typeface="Times New Roman" panose="02020603050405020304" charset="0"/>
              </a:rPr>
              <a:t>45</a:t>
            </a:r>
            <a:r>
              <a:rPr lang="zh-CN" altLang="en-US" sz="2000" dirty="0">
                <a:latin typeface="Times New Roman" panose="02020603050405020304" charset="0"/>
                <a:ea typeface="宋体" panose="02010600030101010101" pitchFamily="2" charset="-122"/>
                <a:cs typeface="Times New Roman" panose="02020603050405020304" charset="0"/>
              </a:rPr>
              <a:t>个预测变量中</a:t>
            </a:r>
            <a:r>
              <a:rPr lang="en-US" altLang="zh-CN" sz="2000" dirty="0">
                <a:latin typeface="Times New Roman" panose="02020603050405020304" charset="0"/>
                <a:ea typeface="宋体" panose="02010600030101010101" pitchFamily="2" charset="-122"/>
                <a:cs typeface="Times New Roman" panose="02020603050405020304" charset="0"/>
              </a:rPr>
              <a:t>2</a:t>
            </a:r>
            <a:r>
              <a:rPr lang="zh-CN" altLang="en-US" sz="2000" dirty="0">
                <a:latin typeface="Times New Roman" panose="02020603050405020304" charset="0"/>
                <a:ea typeface="宋体" panose="02010600030101010101" pitchFamily="2" charset="-122"/>
                <a:cs typeface="Times New Roman" panose="02020603050405020304" charset="0"/>
              </a:rPr>
              <a:t>个变量的函数</a:t>
            </a:r>
            <a:r>
              <a:rPr lang="zh-CN" altLang="en-US" sz="2000" dirty="0" smtClean="0">
                <a:latin typeface="Times New Roman" panose="02020603050405020304" charset="0"/>
                <a:ea typeface="宋体" panose="02010600030101010101" pitchFamily="2" charset="-122"/>
                <a:cs typeface="Times New Roman" panose="02020603050405020304" charset="0"/>
              </a:rPr>
              <a:t>。在这种</a:t>
            </a:r>
            <a:r>
              <a:rPr lang="zh-CN" altLang="en-US" sz="2000" b="1" u="sng" dirty="0" smtClean="0">
                <a:latin typeface="Times New Roman" panose="02020603050405020304" charset="0"/>
                <a:ea typeface="宋体" panose="02010600030101010101" pitchFamily="2" charset="-122"/>
                <a:cs typeface="Times New Roman" panose="02020603050405020304" charset="0"/>
              </a:rPr>
              <a:t>模拟数据集</a:t>
            </a:r>
            <a:r>
              <a:rPr lang="zh-CN" altLang="en-US" sz="2000" dirty="0" smtClean="0">
                <a:latin typeface="Times New Roman" panose="02020603050405020304" charset="0"/>
                <a:ea typeface="宋体" panose="02010600030101010101" pitchFamily="2" charset="-122"/>
                <a:cs typeface="Times New Roman" panose="02020603050405020304" charset="0"/>
              </a:rPr>
              <a:t>情况</a:t>
            </a:r>
            <a:r>
              <a:rPr lang="zh-CN" altLang="en-US" sz="2000" dirty="0">
                <a:latin typeface="Times New Roman" panose="02020603050405020304" charset="0"/>
                <a:ea typeface="宋体" panose="02010600030101010101" pitchFamily="2" charset="-122"/>
                <a:cs typeface="Times New Roman" panose="02020603050405020304" charset="0"/>
              </a:rPr>
              <a:t>下，</a:t>
            </a:r>
            <a:r>
              <a:rPr lang="en-US" altLang="zh-CN" sz="2000" dirty="0">
                <a:latin typeface="Times New Roman" panose="02020603050405020304" charset="0"/>
                <a:ea typeface="宋体" panose="02010600030101010101" pitchFamily="2" charset="-122"/>
                <a:cs typeface="Times New Roman" panose="02020603050405020304" charset="0"/>
              </a:rPr>
              <a:t>lasso</a:t>
            </a:r>
            <a:r>
              <a:rPr lang="zh-CN" altLang="en-US" sz="2000" dirty="0">
                <a:latin typeface="Times New Roman" panose="02020603050405020304" charset="0"/>
                <a:ea typeface="宋体" panose="02010600030101010101" pitchFamily="2" charset="-122"/>
                <a:cs typeface="Times New Roman" panose="02020603050405020304" charset="0"/>
              </a:rPr>
              <a:t>在偏差、方差和均方误差等方面表现要好于岭回归。</a:t>
            </a:r>
          </a:p>
        </p:txBody>
      </p:sp>
      <p:sp>
        <p:nvSpPr>
          <p:cNvPr id="5" name="文本框 4"/>
          <p:cNvSpPr txBox="1"/>
          <p:nvPr/>
        </p:nvSpPr>
        <p:spPr>
          <a:xfrm>
            <a:off x="393700" y="1338580"/>
            <a:ext cx="2275205" cy="398780"/>
          </a:xfrm>
          <a:prstGeom prst="rect">
            <a:avLst/>
          </a:prstGeom>
          <a:solidFill>
            <a:srgbClr val="FFC000">
              <a:alpha val="13000"/>
            </a:srgbClr>
          </a:solidFill>
          <a:ln>
            <a:solidFill>
              <a:srgbClr val="FFC000">
                <a:alpha val="19000"/>
              </a:srgbClr>
            </a:solidFill>
          </a:ln>
        </p:spPr>
        <p:txBody>
          <a:bodyPr wrap="square" rtlCol="0">
            <a:spAutoFit/>
          </a:bodyPr>
          <a:lstStyle/>
          <a:p>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对比</a:t>
            </a:r>
            <a:r>
              <a:rPr lang="en-US" altLang="zh-CN" sz="2000">
                <a:solidFill>
                  <a:schemeClr val="tx1"/>
                </a:solidFill>
                <a:latin typeface="Times New Roman" panose="02020603050405020304" charset="0"/>
                <a:ea typeface="宋体" panose="02010600030101010101" pitchFamily="2" charset="-122"/>
                <a:cs typeface="Times New Roman" panose="02020603050405020304" charset="0"/>
              </a:rPr>
              <a:t>lasso</a:t>
            </a:r>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和岭回归</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47</a:t>
            </a:fld>
            <a:endParaRPr lang="zh-CN" altLang="en-US"/>
          </a:p>
        </p:txBody>
      </p:sp>
      <p:sp>
        <p:nvSpPr>
          <p:cNvPr id="7" name="同侧圆角矩形 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cxnSp>
        <p:nvCxnSpPr>
          <p:cNvPr id="22" name="直接箭头连接符 21"/>
          <p:cNvCxnSpPr/>
          <p:nvPr/>
        </p:nvCxnSpPr>
        <p:spPr>
          <a:xfrm flipH="1">
            <a:off x="5474003" y="2189996"/>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420255" y="2189996"/>
            <a:ext cx="1330057" cy="294304"/>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80953" y="1932751"/>
            <a:ext cx="800219" cy="276999"/>
          </a:xfrm>
          <a:prstGeom prst="rect">
            <a:avLst/>
          </a:prstGeom>
          <a:noFill/>
          <a:ln>
            <a:solidFill>
              <a:srgbClr val="FF0000"/>
            </a:solidFill>
            <a:prstDash val="sysDash"/>
          </a:ln>
        </p:spPr>
        <p:txBody>
          <a:bodyPr wrap="none" rtlCol="0">
            <a:spAutoFit/>
          </a:bodyPr>
          <a:lstStyle/>
          <a:p>
            <a:r>
              <a:rPr lang="zh-CN" altLang="en-US" sz="1200" dirty="0" smtClean="0"/>
              <a:t>测试误差</a:t>
            </a:r>
            <a:endParaRPr lang="zh-CN" altLang="en-US" sz="1200" dirty="0"/>
          </a:p>
        </p:txBody>
      </p:sp>
      <p:cxnSp>
        <p:nvCxnSpPr>
          <p:cNvPr id="25" name="直接箭头连接符 24"/>
          <p:cNvCxnSpPr/>
          <p:nvPr/>
        </p:nvCxnSpPr>
        <p:spPr>
          <a:xfrm flipH="1">
            <a:off x="5474003" y="3098736"/>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420255" y="3098736"/>
            <a:ext cx="1522474" cy="27455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680954" y="2821737"/>
            <a:ext cx="800218" cy="276999"/>
          </a:xfrm>
          <a:prstGeom prst="rect">
            <a:avLst/>
          </a:prstGeom>
          <a:solidFill>
            <a:schemeClr val="bg1"/>
          </a:solidFill>
          <a:ln>
            <a:solidFill>
              <a:srgbClr val="FF0000"/>
            </a:solidFill>
            <a:prstDash val="sysDash"/>
          </a:ln>
        </p:spPr>
        <p:txBody>
          <a:bodyPr wrap="square" rtlCol="0">
            <a:spAutoFit/>
          </a:bodyPr>
          <a:lstStyle/>
          <a:p>
            <a:pPr algn="ctr"/>
            <a:r>
              <a:rPr lang="zh-CN" altLang="en-US" sz="1200" dirty="0" smtClean="0"/>
              <a:t>偏差</a:t>
            </a:r>
            <a:endParaRPr lang="zh-CN" altLang="en-US" sz="1200" dirty="0"/>
          </a:p>
        </p:txBody>
      </p:sp>
      <p:cxnSp>
        <p:nvCxnSpPr>
          <p:cNvPr id="28" name="直接箭头连接符 27"/>
          <p:cNvCxnSpPr/>
          <p:nvPr/>
        </p:nvCxnSpPr>
        <p:spPr>
          <a:xfrm flipH="1">
            <a:off x="5555283" y="4264721"/>
            <a:ext cx="206950"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501535" y="4264721"/>
            <a:ext cx="369651" cy="219306"/>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762234" y="3987722"/>
            <a:ext cx="800218" cy="276999"/>
          </a:xfrm>
          <a:prstGeom prst="rect">
            <a:avLst/>
          </a:prstGeom>
          <a:solidFill>
            <a:schemeClr val="bg1"/>
          </a:solidFill>
          <a:ln>
            <a:solidFill>
              <a:srgbClr val="FF0000"/>
            </a:solidFill>
            <a:prstDash val="sysDash"/>
          </a:ln>
        </p:spPr>
        <p:txBody>
          <a:bodyPr wrap="square" rtlCol="0">
            <a:spAutoFit/>
          </a:bodyPr>
          <a:lstStyle/>
          <a:p>
            <a:pPr algn="ctr"/>
            <a:r>
              <a:rPr lang="zh-CN" altLang="en-US" sz="1200" dirty="0" smtClean="0"/>
              <a:t>方差</a:t>
            </a:r>
            <a:endParaRPr lang="zh-CN" altLang="en-US"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2" name="文本框 1"/>
          <p:cNvSpPr txBox="1"/>
          <p:nvPr/>
        </p:nvSpPr>
        <p:spPr>
          <a:xfrm>
            <a:off x="393700" y="1047750"/>
            <a:ext cx="2275205" cy="398780"/>
          </a:xfrm>
          <a:prstGeom prst="rect">
            <a:avLst/>
          </a:prstGeom>
          <a:solidFill>
            <a:srgbClr val="FFC000">
              <a:alpha val="13000"/>
            </a:srgbClr>
          </a:solidFill>
          <a:ln>
            <a:solidFill>
              <a:srgbClr val="FFC000">
                <a:alpha val="17000"/>
              </a:srgbClr>
            </a:solidFill>
          </a:ln>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对比</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和岭回归</a:t>
            </a:r>
          </a:p>
        </p:txBody>
      </p:sp>
      <p:sp>
        <p:nvSpPr>
          <p:cNvPr id="4" name="文本框 3"/>
          <p:cNvSpPr txBox="1"/>
          <p:nvPr/>
        </p:nvSpPr>
        <p:spPr>
          <a:xfrm>
            <a:off x="196850" y="1543050"/>
            <a:ext cx="10412095" cy="583565"/>
          </a:xfrm>
          <a:prstGeom prst="rect">
            <a:avLst/>
          </a:prstGeom>
          <a:noFill/>
        </p:spPr>
        <p:txBody>
          <a:bodyPr wrap="square" rtlCol="0" anchor="t">
            <a:spAutoFit/>
          </a:bodyPr>
          <a:lstStyle/>
          <a:p>
            <a:pPr algn="l">
              <a:lnSpc>
                <a:spcPct val="160000"/>
              </a:lnSpc>
              <a:buClrTx/>
              <a:buSzTx/>
              <a:buFontTx/>
            </a:pPr>
            <a:r>
              <a:rPr lang="zh-CN" altLang="en-US" sz="2000" dirty="0">
                <a:latin typeface="Times New Roman" panose="02020603050405020304" charset="0"/>
                <a:ea typeface="宋体" panose="02010600030101010101" pitchFamily="2" charset="-122"/>
                <a:cs typeface="Times New Roman" panose="02020603050405020304" charset="0"/>
              </a:rPr>
              <a:t>（</a:t>
            </a:r>
            <a:r>
              <a:rPr lang="en-US" altLang="zh-CN" sz="2000" dirty="0">
                <a:latin typeface="Times New Roman" panose="02020603050405020304" charset="0"/>
                <a:ea typeface="宋体" panose="02010600030101010101" pitchFamily="2" charset="-122"/>
                <a:cs typeface="Times New Roman" panose="02020603050405020304" charset="0"/>
              </a:rPr>
              <a:t>3</a:t>
            </a:r>
            <a:r>
              <a:rPr lang="zh-CN" altLang="en-US" sz="2000" dirty="0">
                <a:latin typeface="Times New Roman" panose="02020603050405020304" charset="0"/>
                <a:ea typeface="宋体" panose="02010600030101010101" pitchFamily="2" charset="-122"/>
                <a:cs typeface="Times New Roman" panose="02020603050405020304" charset="0"/>
              </a:rPr>
              <a:t>）从贝叶斯视角理解：</a:t>
            </a:r>
            <a:r>
              <a:rPr lang="zh-CN" altLang="en-US" sz="2000" dirty="0">
                <a:latin typeface="Times New Roman" panose="02020603050405020304" charset="0"/>
                <a:ea typeface="宋体" panose="02010600030101010101" pitchFamily="2" charset="-122"/>
                <a:cs typeface="Times New Roman" panose="02020603050405020304" charset="0"/>
                <a:sym typeface="+mn-ea"/>
              </a:rPr>
              <a:t>对于回归，贝叶斯理论假设回归系数向量β具有先验分布</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48</a:t>
            </a:fld>
            <a:endParaRPr lang="zh-CN" altLang="en-US"/>
          </a:p>
        </p:txBody>
      </p:sp>
      <p:sp>
        <p:nvSpPr>
          <p:cNvPr id="7" name="同侧圆角矩形 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graphicFrame>
        <p:nvGraphicFramePr>
          <p:cNvPr id="6" name="对象 5">
            <a:hlinkClick r:id="" action="ppaction://ole?verb=0"/>
          </p:cNvPr>
          <p:cNvGraphicFramePr>
            <a:graphicFrameLocks noChangeAspect="1"/>
          </p:cNvGraphicFramePr>
          <p:nvPr/>
        </p:nvGraphicFramePr>
        <p:xfrm>
          <a:off x="3006725" y="3396615"/>
          <a:ext cx="6548120" cy="407670"/>
        </p:xfrm>
        <a:graphic>
          <a:graphicData uri="http://schemas.openxmlformats.org/presentationml/2006/ole">
            <mc:AlternateContent xmlns:mc="http://schemas.openxmlformats.org/markup-compatibility/2006">
              <mc:Choice xmlns:v="urn:schemas-microsoft-com:vml" Requires="v">
                <p:oleObj spid="_x0000_s12359" r:id="rId5" imgW="3263900" imgH="203200" progId="Equation.KSEE3">
                  <p:embed/>
                </p:oleObj>
              </mc:Choice>
              <mc:Fallback>
                <p:oleObj r:id="rId5" imgW="3263900" imgH="203200" progId="Equation.KSEE3">
                  <p:embed/>
                  <p:pic>
                    <p:nvPicPr>
                      <p:cNvPr id="0" name="图片 2048"/>
                      <p:cNvPicPr/>
                      <p:nvPr/>
                    </p:nvPicPr>
                    <p:blipFill>
                      <a:blip r:embed="rId6"/>
                      <a:stretch>
                        <a:fillRect/>
                      </a:stretch>
                    </p:blipFill>
                    <p:spPr>
                      <a:xfrm>
                        <a:off x="3006725" y="3396615"/>
                        <a:ext cx="6548120" cy="40767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9430385" y="1643380"/>
          <a:ext cx="2619375" cy="483235"/>
        </p:xfrm>
        <a:graphic>
          <a:graphicData uri="http://schemas.openxmlformats.org/presentationml/2006/ole">
            <mc:AlternateContent xmlns:mc="http://schemas.openxmlformats.org/markup-compatibility/2006">
              <mc:Choice xmlns:v="urn:schemas-microsoft-com:vml" Requires="v">
                <p:oleObj spid="_x0000_s12360" r:id="rId7" imgW="1459865" imgH="254000" progId="Equation.KSEE3">
                  <p:embed/>
                </p:oleObj>
              </mc:Choice>
              <mc:Fallback>
                <p:oleObj r:id="rId7" imgW="1459865" imgH="254000" progId="Equation.KSEE3">
                  <p:embed/>
                  <p:pic>
                    <p:nvPicPr>
                      <p:cNvPr id="0" name="图片 2049"/>
                      <p:cNvPicPr/>
                      <p:nvPr/>
                    </p:nvPicPr>
                    <p:blipFill>
                      <a:blip r:embed="rId8"/>
                      <a:stretch>
                        <a:fillRect/>
                      </a:stretch>
                    </p:blipFill>
                    <p:spPr>
                      <a:xfrm>
                        <a:off x="9430385" y="1643380"/>
                        <a:ext cx="2619375" cy="483235"/>
                      </a:xfrm>
                      <a:prstGeom prst="rect">
                        <a:avLst/>
                      </a:prstGeom>
                    </p:spPr>
                  </p:pic>
                </p:oleObj>
              </mc:Fallback>
            </mc:AlternateContent>
          </a:graphicData>
        </a:graphic>
      </p:graphicFrame>
      <p:sp>
        <p:nvSpPr>
          <p:cNvPr id="10" name="文本框 9"/>
          <p:cNvSpPr txBox="1"/>
          <p:nvPr/>
        </p:nvSpPr>
        <p:spPr>
          <a:xfrm>
            <a:off x="676910" y="2354580"/>
            <a:ext cx="7092950" cy="583565"/>
          </a:xfrm>
          <a:prstGeom prst="rect">
            <a:avLst/>
          </a:prstGeom>
          <a:noFill/>
        </p:spPr>
        <p:txBody>
          <a:bodyPr wrap="square" rtlCol="0">
            <a:spAutoFit/>
          </a:bodyPr>
          <a:lstStyle/>
          <a:p>
            <a:pPr algn="l">
              <a:lnSpc>
                <a:spcPct val="160000"/>
              </a:lnSpc>
              <a:buClrTx/>
              <a:buSzTx/>
              <a:buFontTx/>
            </a:pPr>
            <a:r>
              <a:rPr lang="zh-CN" altLang="en-US" sz="2000" dirty="0">
                <a:latin typeface="Times New Roman" panose="02020603050405020304" charset="0"/>
                <a:ea typeface="宋体" panose="02010600030101010101" pitchFamily="2" charset="-122"/>
                <a:cs typeface="Times New Roman" panose="02020603050405020304" charset="0"/>
              </a:rPr>
              <a:t>将先验分布与似然函数相乘可以得到后验分布。形式如下：</a:t>
            </a:r>
          </a:p>
        </p:txBody>
      </p:sp>
      <p:graphicFrame>
        <p:nvGraphicFramePr>
          <p:cNvPr id="12" name="对象 11">
            <a:hlinkClick r:id="" action="ppaction://ole?verb=0"/>
          </p:cNvPr>
          <p:cNvGraphicFramePr>
            <a:graphicFrameLocks noChangeAspect="1"/>
          </p:cNvGraphicFramePr>
          <p:nvPr/>
        </p:nvGraphicFramePr>
        <p:xfrm>
          <a:off x="3983990" y="4449445"/>
          <a:ext cx="4027805" cy="520700"/>
        </p:xfrm>
        <a:graphic>
          <a:graphicData uri="http://schemas.openxmlformats.org/presentationml/2006/ole">
            <mc:AlternateContent xmlns:mc="http://schemas.openxmlformats.org/markup-compatibility/2006">
              <mc:Choice xmlns:v="urn:schemas-microsoft-com:vml" Requires="v">
                <p:oleObj spid="_x0000_s12361" r:id="rId9" imgW="1866900" imgH="241300" progId="Equation.KSEE3">
                  <p:embed/>
                </p:oleObj>
              </mc:Choice>
              <mc:Fallback>
                <p:oleObj r:id="rId9" imgW="1866900" imgH="241300" progId="Equation.KSEE3">
                  <p:embed/>
                  <p:pic>
                    <p:nvPicPr>
                      <p:cNvPr id="0" name="图片 2050"/>
                      <p:cNvPicPr/>
                      <p:nvPr/>
                    </p:nvPicPr>
                    <p:blipFill>
                      <a:blip r:embed="rId10"/>
                      <a:stretch>
                        <a:fillRect/>
                      </a:stretch>
                    </p:blipFill>
                    <p:spPr>
                      <a:xfrm>
                        <a:off x="3983990" y="4449445"/>
                        <a:ext cx="4027805" cy="52070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3148965" y="5398135"/>
          <a:ext cx="2148840" cy="958215"/>
        </p:xfrm>
        <a:graphic>
          <a:graphicData uri="http://schemas.openxmlformats.org/presentationml/2006/ole">
            <mc:AlternateContent xmlns:mc="http://schemas.openxmlformats.org/markup-compatibility/2006">
              <mc:Choice xmlns:v="urn:schemas-microsoft-com:vml" Requires="v">
                <p:oleObj spid="_x0000_s12362" r:id="rId11" imgW="1054100" imgH="469900" progId="Equation.KSEE3">
                  <p:embed/>
                </p:oleObj>
              </mc:Choice>
              <mc:Fallback>
                <p:oleObj r:id="rId11" imgW="1054100" imgH="469900" progId="Equation.KSEE3">
                  <p:embed/>
                  <p:pic>
                    <p:nvPicPr>
                      <p:cNvPr id="0" name="图片 2051"/>
                      <p:cNvPicPr/>
                      <p:nvPr/>
                    </p:nvPicPr>
                    <p:blipFill>
                      <a:blip r:embed="rId12"/>
                      <a:stretch>
                        <a:fillRect/>
                      </a:stretch>
                    </p:blipFill>
                    <p:spPr>
                      <a:xfrm>
                        <a:off x="3148965" y="5398135"/>
                        <a:ext cx="2148840" cy="958215"/>
                      </a:xfrm>
                      <a:prstGeom prst="rect">
                        <a:avLst/>
                      </a:prstGeom>
                    </p:spPr>
                  </p:pic>
                </p:oleObj>
              </mc:Fallback>
            </mc:AlternateContent>
          </a:graphicData>
        </a:graphic>
      </p:graphicFrame>
      <p:sp>
        <p:nvSpPr>
          <p:cNvPr id="14" name="文本框 13"/>
          <p:cNvSpPr txBox="1"/>
          <p:nvPr/>
        </p:nvSpPr>
        <p:spPr>
          <a:xfrm>
            <a:off x="676910" y="4316730"/>
            <a:ext cx="4538345" cy="583565"/>
          </a:xfrm>
          <a:prstGeom prst="rect">
            <a:avLst/>
          </a:prstGeom>
          <a:noFill/>
        </p:spPr>
        <p:txBody>
          <a:bodyPr wrap="square" rtlCol="0">
            <a:spAutoFit/>
          </a:bodyPr>
          <a:lstStyle/>
          <a:p>
            <a:pPr algn="l">
              <a:lnSpc>
                <a:spcPct val="160000"/>
              </a:lnSpc>
              <a:buClrTx/>
              <a:buSzTx/>
              <a:buFontTx/>
            </a:pPr>
            <a:r>
              <a:rPr lang="zh-CN" altLang="en-US" sz="2000" dirty="0">
                <a:latin typeface="Times New Roman" panose="02020603050405020304" charset="0"/>
                <a:ea typeface="宋体" panose="02010600030101010101" pitchFamily="2" charset="-122"/>
                <a:cs typeface="Times New Roman" panose="02020603050405020304" charset="0"/>
              </a:rPr>
              <a:t>假设普通线性模型为：</a:t>
            </a:r>
          </a:p>
        </p:txBody>
      </p:sp>
      <p:sp>
        <p:nvSpPr>
          <p:cNvPr id="15" name="文本框 14"/>
          <p:cNvSpPr txBox="1"/>
          <p:nvPr/>
        </p:nvSpPr>
        <p:spPr>
          <a:xfrm>
            <a:off x="741680" y="5496560"/>
            <a:ext cx="2985770" cy="583565"/>
          </a:xfrm>
          <a:prstGeom prst="rect">
            <a:avLst/>
          </a:prstGeom>
          <a:noFill/>
        </p:spPr>
        <p:txBody>
          <a:bodyPr wrap="square" rtlCol="0">
            <a:spAutoFit/>
          </a:bodyPr>
          <a:lstStyle/>
          <a:p>
            <a:pPr algn="l">
              <a:lnSpc>
                <a:spcPct val="160000"/>
              </a:lnSpc>
              <a:buClrTx/>
              <a:buSzTx/>
              <a:buFontTx/>
            </a:pPr>
            <a:r>
              <a:rPr lang="zh-CN" altLang="en-US" sz="2000" dirty="0">
                <a:latin typeface="Times New Roman" panose="02020603050405020304" charset="0"/>
                <a:ea typeface="宋体" panose="02010600030101010101" pitchFamily="2" charset="-122"/>
                <a:cs typeface="Times New Roman" panose="02020603050405020304" charset="0"/>
              </a:rPr>
              <a:t>进一步假设：</a:t>
            </a:r>
          </a:p>
        </p:txBody>
      </p:sp>
      <p:graphicFrame>
        <p:nvGraphicFramePr>
          <p:cNvPr id="16" name="对象 15">
            <a:hlinkClick r:id="" action="ppaction://ole?verb=0"/>
          </p:cNvPr>
          <p:cNvGraphicFramePr>
            <a:graphicFrameLocks noChangeAspect="1"/>
          </p:cNvGraphicFramePr>
          <p:nvPr/>
        </p:nvGraphicFramePr>
        <p:xfrm>
          <a:off x="6328410" y="5674360"/>
          <a:ext cx="343535" cy="405765"/>
        </p:xfrm>
        <a:graphic>
          <a:graphicData uri="http://schemas.openxmlformats.org/presentationml/2006/ole">
            <mc:AlternateContent xmlns:mc="http://schemas.openxmlformats.org/markup-compatibility/2006">
              <mc:Choice xmlns:v="urn:schemas-microsoft-com:vml" Requires="v">
                <p:oleObj spid="_x0000_s12363" r:id="rId13" imgW="139700" imgH="165100" progId="Equation.KSEE3">
                  <p:embed/>
                </p:oleObj>
              </mc:Choice>
              <mc:Fallback>
                <p:oleObj r:id="rId13" imgW="139700" imgH="165100" progId="Equation.KSEE3">
                  <p:embed/>
                  <p:pic>
                    <p:nvPicPr>
                      <p:cNvPr id="0" name="图片 2052"/>
                      <p:cNvPicPr/>
                      <p:nvPr/>
                    </p:nvPicPr>
                    <p:blipFill>
                      <a:blip r:embed="rId14"/>
                      <a:stretch>
                        <a:fillRect/>
                      </a:stretch>
                    </p:blipFill>
                    <p:spPr>
                      <a:xfrm>
                        <a:off x="6328410" y="5674360"/>
                        <a:ext cx="343535" cy="405765"/>
                      </a:xfrm>
                      <a:prstGeom prst="rect">
                        <a:avLst/>
                      </a:prstGeom>
                    </p:spPr>
                  </p:pic>
                </p:oleObj>
              </mc:Fallback>
            </mc:AlternateContent>
          </a:graphicData>
        </a:graphic>
      </p:graphicFrame>
      <p:sp>
        <p:nvSpPr>
          <p:cNvPr id="17" name="文本框 16"/>
          <p:cNvSpPr txBox="1"/>
          <p:nvPr/>
        </p:nvSpPr>
        <p:spPr>
          <a:xfrm>
            <a:off x="6671945" y="5681345"/>
            <a:ext cx="2501265" cy="398780"/>
          </a:xfrm>
          <a:prstGeom prst="rect">
            <a:avLst/>
          </a:prstGeom>
          <a:noFill/>
        </p:spPr>
        <p:txBody>
          <a:bodyPr wrap="square" rtlCol="0">
            <a:spAutoFit/>
          </a:bodyPr>
          <a:lstStyle/>
          <a:p>
            <a:r>
              <a:rPr lang="zh-CN" altLang="en-US" sz="2000"/>
              <a:t>是密度函数</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2" name="文本框 1"/>
          <p:cNvSpPr txBox="1"/>
          <p:nvPr/>
        </p:nvSpPr>
        <p:spPr>
          <a:xfrm>
            <a:off x="393700" y="1047750"/>
            <a:ext cx="2275205" cy="398780"/>
          </a:xfrm>
          <a:prstGeom prst="rect">
            <a:avLst/>
          </a:prstGeom>
          <a:solidFill>
            <a:srgbClr val="FFC000">
              <a:alpha val="13000"/>
            </a:srgbClr>
          </a:solidFill>
          <a:ln>
            <a:solidFill>
              <a:srgbClr val="FFC000">
                <a:alpha val="17000"/>
              </a:srgbClr>
            </a:solidFill>
          </a:ln>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对比</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和岭回归</a:t>
            </a:r>
          </a:p>
        </p:txBody>
      </p:sp>
      <p:pic>
        <p:nvPicPr>
          <p:cNvPr id="104" name="图片 103"/>
          <p:cNvPicPr/>
          <p:nvPr/>
        </p:nvPicPr>
        <p:blipFill>
          <a:blip r:embed="rId5"/>
          <a:srcRect b="21873"/>
          <a:stretch>
            <a:fillRect/>
          </a:stretch>
        </p:blipFill>
        <p:spPr>
          <a:xfrm>
            <a:off x="4807585" y="2178050"/>
            <a:ext cx="7313295" cy="3025140"/>
          </a:xfrm>
          <a:prstGeom prst="rect">
            <a:avLst/>
          </a:prstGeom>
          <a:noFill/>
          <a:ln w="9525">
            <a:noFill/>
          </a:ln>
        </p:spPr>
      </p:pic>
      <p:sp>
        <p:nvSpPr>
          <p:cNvPr id="3" name="文本框 2"/>
          <p:cNvSpPr txBox="1"/>
          <p:nvPr/>
        </p:nvSpPr>
        <p:spPr>
          <a:xfrm>
            <a:off x="5411470" y="5537200"/>
            <a:ext cx="6310630" cy="681355"/>
          </a:xfrm>
          <a:prstGeom prst="rect">
            <a:avLst/>
          </a:prstGeom>
          <a:noFill/>
        </p:spPr>
        <p:txBody>
          <a:bodyPr wrap="square" rtlCol="0">
            <a:spAutoFit/>
          </a:bodyPr>
          <a:lstStyle/>
          <a:p>
            <a:pPr algn="ctr">
              <a:lnSpc>
                <a:spcPct val="12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2.6  </a:t>
            </a:r>
            <a:r>
              <a:rPr lang="zh-CN" altLang="en-US" sz="1600">
                <a:latin typeface="Times New Roman" panose="02020603050405020304" charset="0"/>
                <a:cs typeface="Times New Roman" panose="02020603050405020304" charset="0"/>
              </a:rPr>
              <a:t>在高斯分布假设下，岭回归系数的后验形式（左）；在双指数先验分布假设下</a:t>
            </a:r>
            <a:r>
              <a:rPr lang="en-US" altLang="zh-CN" sz="1600">
                <a:latin typeface="Times New Roman" panose="02020603050405020304" charset="0"/>
                <a:cs typeface="Times New Roman" panose="02020603050405020304" charset="0"/>
              </a:rPr>
              <a:t>lasso</a:t>
            </a:r>
            <a:r>
              <a:rPr lang="zh-CN" altLang="en-US" sz="1600">
                <a:latin typeface="Times New Roman" panose="02020603050405020304" charset="0"/>
                <a:cs typeface="Times New Roman" panose="02020603050405020304" charset="0"/>
              </a:rPr>
              <a:t>系数的后验形式（右）</a:t>
            </a:r>
          </a:p>
        </p:txBody>
      </p:sp>
      <p:sp>
        <p:nvSpPr>
          <p:cNvPr id="4" name="文本框 3"/>
          <p:cNvSpPr txBox="1"/>
          <p:nvPr/>
        </p:nvSpPr>
        <p:spPr>
          <a:xfrm>
            <a:off x="320040" y="1630045"/>
            <a:ext cx="4688205" cy="4518025"/>
          </a:xfrm>
          <a:prstGeom prst="rect">
            <a:avLst/>
          </a:prstGeom>
          <a:noFill/>
        </p:spPr>
        <p:txBody>
          <a:bodyPr wrap="square" rtlCol="0" anchor="t">
            <a:spAutoFit/>
          </a:bodyPr>
          <a:lstStyle/>
          <a:p>
            <a:pPr marL="285750" indent="-285750">
              <a:lnSpc>
                <a:spcPct val="14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rPr>
              <a:t>最小二乘法中估计参数不受任何约束，会比较奔放，容易过拟合。而</a:t>
            </a:r>
            <a:r>
              <a:rPr lang="en-US" altLang="zh-CN" dirty="0">
                <a:latin typeface="Times New Roman" panose="02020603050405020304" charset="0"/>
                <a:ea typeface="宋体" panose="02010600030101010101" pitchFamily="2" charset="-122"/>
                <a:cs typeface="Times New Roman" panose="02020603050405020304" charset="0"/>
              </a:rPr>
              <a:t>l</a:t>
            </a:r>
            <a:r>
              <a:rPr lang="zh-CN" altLang="en-US" dirty="0">
                <a:latin typeface="Times New Roman" panose="02020603050405020304" charset="0"/>
                <a:ea typeface="宋体" panose="02010600030101010101" pitchFamily="2" charset="-122"/>
                <a:cs typeface="Times New Roman" panose="02020603050405020304" charset="0"/>
              </a:rPr>
              <a:t>asso和岭回归引入先验分布，做了约束有减少过拟合的功效。</a:t>
            </a:r>
          </a:p>
          <a:p>
            <a:pPr marL="285750" indent="-285750">
              <a:lnSpc>
                <a:spcPct val="130000"/>
              </a:lnSpc>
              <a:buFont typeface="Arial" panose="020B0604020202020204" pitchFamily="34" charset="0"/>
              <a:buChar char="•"/>
            </a:pPr>
            <a:endParaRPr lang="zh-CN" altLang="en-US" dirty="0">
              <a:latin typeface="Times New Roman" panose="02020603050405020304" charset="0"/>
              <a:ea typeface="宋体" panose="02010600030101010101" pitchFamily="2" charset="-122"/>
              <a:cs typeface="Times New Roman" panose="02020603050405020304" charset="0"/>
            </a:endParaRPr>
          </a:p>
          <a:p>
            <a:pPr marL="285750" indent="-285750">
              <a:lnSpc>
                <a:spcPct val="13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sym typeface="+mn-ea"/>
              </a:rPr>
              <a:t>岭回归是假设密度函数</a:t>
            </a:r>
            <a:r>
              <a:rPr lang="en-US" altLang="zh-CN" dirty="0">
                <a:latin typeface="Times New Roman" panose="02020603050405020304" charset="0"/>
                <a:ea typeface="宋体" panose="02010600030101010101" pitchFamily="2" charset="-122"/>
                <a:cs typeface="Times New Roman" panose="02020603050405020304" charset="0"/>
                <a:sym typeface="+mn-ea"/>
              </a:rPr>
              <a:t>g(x)</a:t>
            </a:r>
            <a:r>
              <a:rPr lang="zh-CN" altLang="en-US" dirty="0">
                <a:latin typeface="Times New Roman" panose="02020603050405020304" charset="0"/>
                <a:ea typeface="宋体" panose="02010600030101010101" pitchFamily="2" charset="-122"/>
                <a:cs typeface="Times New Roman" panose="02020603050405020304" charset="0"/>
                <a:sym typeface="+mn-ea"/>
              </a:rPr>
              <a:t>服从高斯分布，比较平滑，没有稀疏性的作用，但是性能会好一点。</a:t>
            </a:r>
          </a:p>
          <a:p>
            <a:pPr marL="285750" indent="-285750">
              <a:lnSpc>
                <a:spcPct val="130000"/>
              </a:lnSpc>
              <a:buFont typeface="Arial" panose="020B0604020202020204" pitchFamily="34" charset="0"/>
              <a:buChar char="•"/>
            </a:pPr>
            <a:endParaRPr lang="zh-CN" altLang="en-US" dirty="0">
              <a:latin typeface="Times New Roman" panose="02020603050405020304" charset="0"/>
              <a:ea typeface="宋体" panose="02010600030101010101" pitchFamily="2" charset="-122"/>
              <a:cs typeface="Times New Roman" panose="02020603050405020304" charset="0"/>
            </a:endParaRPr>
          </a:p>
          <a:p>
            <a:pPr marL="285750" indent="-285750">
              <a:lnSpc>
                <a:spcPct val="13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rPr>
              <a:t>Lasso是假设</a:t>
            </a:r>
            <a:r>
              <a:rPr lang="zh-CN" altLang="en-US" dirty="0">
                <a:latin typeface="Times New Roman" panose="02020603050405020304" charset="0"/>
                <a:ea typeface="宋体" panose="02010600030101010101" pitchFamily="2" charset="-122"/>
                <a:cs typeface="Times New Roman" panose="02020603050405020304" charset="0"/>
                <a:sym typeface="+mn-ea"/>
              </a:rPr>
              <a:t>密度函数</a:t>
            </a:r>
            <a:r>
              <a:rPr lang="en-US" altLang="zh-CN" dirty="0">
                <a:latin typeface="Times New Roman" panose="02020603050405020304" charset="0"/>
                <a:ea typeface="宋体" panose="02010600030101010101" pitchFamily="2" charset="-122"/>
                <a:cs typeface="Times New Roman" panose="02020603050405020304" charset="0"/>
                <a:sym typeface="+mn-ea"/>
              </a:rPr>
              <a:t>g(x)</a:t>
            </a:r>
            <a:r>
              <a:rPr lang="zh-CN" altLang="en-US" dirty="0">
                <a:latin typeface="Times New Roman" panose="02020603050405020304" charset="0"/>
                <a:ea typeface="宋体" panose="02010600030101010101" pitchFamily="2" charset="-122"/>
                <a:cs typeface="Times New Roman" panose="02020603050405020304" charset="0"/>
              </a:rPr>
              <a:t>服从Laplace分布，而根据分布Laplace倾向舍弃影响较小的参数（分布中间取为0比较陡峭）。</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49</a:t>
            </a:fld>
            <a:endParaRPr lang="zh-CN" altLang="en-US"/>
          </a:p>
        </p:txBody>
      </p:sp>
      <p:sp>
        <p:nvSpPr>
          <p:cNvPr id="7" name="同侧圆角矩形 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graphicFrame>
        <p:nvGraphicFramePr>
          <p:cNvPr id="13" name="对象 12">
            <a:hlinkClick r:id="" action="ppaction://ole?verb=0"/>
          </p:cNvPr>
          <p:cNvGraphicFramePr>
            <a:graphicFrameLocks noChangeAspect="1"/>
          </p:cNvGraphicFramePr>
          <p:nvPr/>
        </p:nvGraphicFramePr>
        <p:xfrm>
          <a:off x="5508625" y="962025"/>
          <a:ext cx="2148840" cy="958215"/>
        </p:xfrm>
        <a:graphic>
          <a:graphicData uri="http://schemas.openxmlformats.org/presentationml/2006/ole">
            <mc:AlternateContent xmlns:mc="http://schemas.openxmlformats.org/markup-compatibility/2006">
              <mc:Choice xmlns:v="urn:schemas-microsoft-com:vml" Requires="v">
                <p:oleObj spid="_x0000_s13327" r:id="rId6" imgW="1054100" imgH="469900" progId="Equation.KSEE3">
                  <p:embed/>
                </p:oleObj>
              </mc:Choice>
              <mc:Fallback>
                <p:oleObj r:id="rId6" imgW="1054100" imgH="469900" progId="Equation.KSEE3">
                  <p:embed/>
                  <p:pic>
                    <p:nvPicPr>
                      <p:cNvPr id="0" name="图片 2051"/>
                      <p:cNvPicPr/>
                      <p:nvPr/>
                    </p:nvPicPr>
                    <p:blipFill>
                      <a:blip r:embed="rId7"/>
                      <a:stretch>
                        <a:fillRect/>
                      </a:stretch>
                    </p:blipFill>
                    <p:spPr>
                      <a:xfrm>
                        <a:off x="5508625" y="962025"/>
                        <a:ext cx="2148840" cy="95821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57580" y="2121535"/>
            <a:ext cx="10252075" cy="2553335"/>
          </a:xfrm>
          <a:prstGeom prst="rect">
            <a:avLst/>
          </a:prstGeom>
          <a:noFill/>
        </p:spPr>
        <p:txBody>
          <a:bodyPr wrap="square" rtlCol="0" anchor="t">
            <a:spAutoFit/>
          </a:bodyPr>
          <a:lstStyle/>
          <a:p>
            <a:pPr marL="285750" indent="-285750" algn="l">
              <a:lnSpc>
                <a:spcPct val="200000"/>
              </a:lnSpc>
              <a:buClrTx/>
              <a:buSzTx/>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sym typeface="+mn-ea"/>
              </a:rPr>
              <a:t>在多元回归模型中，常常存在一个或多个预测变量与响应变量不存在线性关系的情况，包括一些增加了模型的复杂性、却与模型无关的变量。</a:t>
            </a:r>
            <a:endParaRPr lang="zh-CN" altLang="en-US" sz="2000">
              <a:latin typeface="Times New Roman" panose="02020603050405020304" charset="0"/>
              <a:ea typeface="宋体" panose="02010600030101010101" pitchFamily="2" charset="-122"/>
              <a:cs typeface="Times New Roman" panose="02020603050405020304" charset="0"/>
            </a:endParaRPr>
          </a:p>
          <a:p>
            <a:pPr marL="285750" indent="-285750">
              <a:lnSpc>
                <a:spcPct val="20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通过去除不相关的特征，</a:t>
            </a:r>
            <a:r>
              <a:rPr lang="zh-CN" altLang="en-US" sz="2000">
                <a:latin typeface="Times New Roman" panose="02020603050405020304" charset="0"/>
                <a:ea typeface="宋体" panose="02010600030101010101" pitchFamily="2" charset="-122"/>
                <a:cs typeface="Times New Roman" panose="02020603050405020304" charset="0"/>
                <a:sym typeface="+mn-ea"/>
              </a:rPr>
              <a:t>将无关变量的系数设置为0，并移除这些无关变量（去不相关）可得到一个更容易解释的模型，</a:t>
            </a:r>
            <a:r>
              <a:rPr lang="en-US" altLang="zh-CN" sz="2000">
                <a:latin typeface="Times New Roman" panose="02020603050405020304" charset="0"/>
                <a:ea typeface="宋体" panose="02010600030101010101" pitchFamily="2" charset="-122"/>
                <a:cs typeface="Times New Roman" panose="02020603050405020304" charset="0"/>
                <a:sym typeface="+mn-ea"/>
              </a:rPr>
              <a:t> </a:t>
            </a:r>
            <a:r>
              <a:rPr lang="zh-CN" altLang="en-US" sz="2000">
                <a:latin typeface="Times New Roman" panose="02020603050405020304" charset="0"/>
                <a:ea typeface="宋体" panose="02010600030101010101" pitchFamily="2" charset="-122"/>
                <a:cs typeface="Times New Roman" panose="02020603050405020304" charset="0"/>
                <a:sym typeface="+mn-ea"/>
              </a:rPr>
              <a:t>但最小二乘法很难将系数置为0。</a:t>
            </a:r>
            <a:endParaRPr lang="zh-CN" altLang="en-US" sz="2000">
              <a:latin typeface="Times New Roman" panose="02020603050405020304" charset="0"/>
              <a:ea typeface="宋体" panose="02010600030101010101" pitchFamily="2" charset="-122"/>
              <a:cs typeface="Times New Roman" panose="02020603050405020304" charset="0"/>
            </a:endParaRPr>
          </a:p>
        </p:txBody>
      </p:sp>
      <p:grpSp>
        <p:nvGrpSpPr>
          <p:cNvPr id="8" name="组合 7"/>
          <p:cNvGrpSpPr/>
          <p:nvPr/>
        </p:nvGrpSpPr>
        <p:grpSpPr>
          <a:xfrm>
            <a:off x="0" y="238760"/>
            <a:ext cx="3237865" cy="622935"/>
            <a:chOff x="1" y="238656"/>
            <a:chExt cx="2139695" cy="568740"/>
          </a:xfrm>
          <a:solidFill>
            <a:srgbClr val="4B7FB1"/>
          </a:solidFill>
        </p:grpSpPr>
        <p:sp>
          <p:nvSpPr>
            <p:cNvPr id="9"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准确率与解释力</a:t>
            </a:r>
          </a:p>
        </p:txBody>
      </p:sp>
      <p:sp>
        <p:nvSpPr>
          <p:cNvPr id="3" name="文本框 2"/>
          <p:cNvSpPr txBox="1"/>
          <p:nvPr/>
        </p:nvSpPr>
        <p:spPr>
          <a:xfrm>
            <a:off x="609600" y="1325880"/>
            <a:ext cx="5500370" cy="460375"/>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zh-CN" altLang="en-US" sz="2400">
                <a:solidFill>
                  <a:schemeClr val="tx1"/>
                </a:solidFill>
                <a:latin typeface="Times New Roman" panose="02020603050405020304" charset="0"/>
                <a:cs typeface="Times New Roman" panose="02020603050405020304" charset="0"/>
                <a:sym typeface="+mn-ea"/>
              </a:rPr>
              <a:t>模型解释力（</a:t>
            </a:r>
            <a:r>
              <a:rPr lang="en-US" altLang="zh-CN" sz="2400">
                <a:solidFill>
                  <a:schemeClr val="tx1"/>
                </a:solidFill>
                <a:latin typeface="Times New Roman" panose="02020603050405020304" charset="0"/>
                <a:cs typeface="Times New Roman" panose="02020603050405020304" charset="0"/>
                <a:sym typeface="+mn-ea"/>
              </a:rPr>
              <a:t>model interpretability</a:t>
            </a:r>
            <a:r>
              <a:rPr lang="zh-CN" altLang="en-US" sz="2400">
                <a:solidFill>
                  <a:schemeClr val="tx1"/>
                </a:solidFill>
                <a:latin typeface="Times New Roman" panose="02020603050405020304" charset="0"/>
                <a:cs typeface="Times New Roman" panose="02020603050405020304" charset="0"/>
                <a:sym typeface="+mn-ea"/>
              </a:rPr>
              <a:t>）</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5</a:t>
            </a:fld>
            <a:endParaRPr lang="zh-CN" altLang="en-US"/>
          </a:p>
        </p:txBody>
      </p:sp>
      <p:sp>
        <p:nvSpPr>
          <p:cNvPr id="2" name="文本框 1"/>
          <p:cNvSpPr txBox="1"/>
          <p:nvPr/>
        </p:nvSpPr>
        <p:spPr>
          <a:xfrm>
            <a:off x="916305" y="5172075"/>
            <a:ext cx="10359390" cy="553085"/>
          </a:xfrm>
          <a:prstGeom prst="rect">
            <a:avLst/>
          </a:prstGeom>
          <a:solidFill>
            <a:schemeClr val="accent1">
              <a:alpha val="16000"/>
            </a:schemeClr>
          </a:solidFill>
        </p:spPr>
        <p:txBody>
          <a:bodyPr wrap="none" rtlCol="0">
            <a:spAutoFit/>
          </a:bodyPr>
          <a:lstStyle/>
          <a:p>
            <a:pPr indent="0" algn="ctr">
              <a:lnSpc>
                <a:spcPct val="150000"/>
              </a:lnSpc>
              <a:buFont typeface="Arial" panose="020B0604020202020204" pitchFamily="34" charset="0"/>
              <a:buNone/>
            </a:pP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改进措施：</a:t>
            </a:r>
            <a:r>
              <a:rPr lang="zh-CN" altLang="en-US" sz="2000">
                <a:latin typeface="Times New Roman" panose="02020603050405020304" charset="0"/>
                <a:ea typeface="宋体" panose="02010600030101010101" pitchFamily="2" charset="-122"/>
                <a:cs typeface="Times New Roman" panose="02020603050405020304" charset="0"/>
                <a:sym typeface="+mn-ea"/>
              </a:rPr>
              <a:t>通过自动进行</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特征选择</a:t>
            </a:r>
            <a:r>
              <a:rPr lang="zh-CN" altLang="en-US" sz="2000">
                <a:latin typeface="Times New Roman" panose="02020603050405020304" charset="0"/>
                <a:ea typeface="宋体" panose="02010600030101010101" pitchFamily="2" charset="-122"/>
                <a:cs typeface="Times New Roman" panose="02020603050405020304" charset="0"/>
                <a:sym typeface="+mn-ea"/>
              </a:rPr>
              <a:t>或</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sym typeface="+mn-ea"/>
              </a:rPr>
              <a:t>变量选择</a:t>
            </a:r>
            <a:r>
              <a:rPr lang="zh-CN" altLang="en-US" sz="2000">
                <a:latin typeface="Times New Roman" panose="02020603050405020304" charset="0"/>
                <a:ea typeface="宋体" panose="02010600030101010101" pitchFamily="2" charset="-122"/>
                <a:cs typeface="Times New Roman" panose="02020603050405020304" charset="0"/>
                <a:sym typeface="+mn-ea"/>
              </a:rPr>
              <a:t>，在多元回归模型中实现对无关变量的筛选。</a:t>
            </a:r>
            <a:endParaRPr lang="zh-CN" altLang="en-US" sz="200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61079"/>
            <a:ext cx="2876550" cy="583565"/>
          </a:xfrm>
          <a:prstGeom prst="rect">
            <a:avLst/>
          </a:prstGeom>
          <a:noFill/>
        </p:spPr>
        <p:txBody>
          <a:bodyPr wrap="square" rtlCol="0">
            <a:spAutoFit/>
          </a:bodyPr>
          <a:lstStyle/>
          <a:p>
            <a:pPr algn="l"/>
            <a:r>
              <a:rPr lang="en-US" altLang="zh-CN" sz="3200" b="1">
                <a:solidFill>
                  <a:schemeClr val="bg1"/>
                </a:solidFill>
                <a:latin typeface="Times New Roman" panose="02020603050405020304" charset="0"/>
                <a:cs typeface="Times New Roman" panose="02020603050405020304" charset="0"/>
                <a:sym typeface="+mn-ea"/>
              </a:rPr>
              <a:t>lasso</a:t>
            </a:r>
            <a:endParaRPr lang="en-US" altLang="zh-CN" sz="3200" b="1" dirty="0">
              <a:solidFill>
                <a:schemeClr val="bg1"/>
              </a:solidFill>
              <a:latin typeface="Times New Roman" panose="02020603050405020304" charset="0"/>
              <a:cs typeface="Times New Roman" panose="02020603050405020304" charset="0"/>
              <a:sym typeface="+mn-ea"/>
            </a:endParaRPr>
          </a:p>
        </p:txBody>
      </p:sp>
      <p:sp>
        <p:nvSpPr>
          <p:cNvPr id="6" name="文本框 5"/>
          <p:cNvSpPr txBox="1"/>
          <p:nvPr/>
        </p:nvSpPr>
        <p:spPr>
          <a:xfrm>
            <a:off x="735330" y="2107565"/>
            <a:ext cx="10720705" cy="3599815"/>
          </a:xfrm>
          <a:prstGeom prst="rect">
            <a:avLst/>
          </a:prstGeom>
          <a:noFill/>
        </p:spPr>
        <p:txBody>
          <a:bodyPr wrap="square" rtlCol="0" anchor="t">
            <a:spAutoFit/>
          </a:bodyPr>
          <a:lstStyle/>
          <a:p>
            <a:pPr marL="285750" indent="-285750">
              <a:lnSpc>
                <a:spcPct val="190000"/>
              </a:lnSpc>
              <a:buFont typeface="Arial" panose="020B0604020202020204" pitchFamily="34" charset="0"/>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在性质上相似：随着λ增大，方差减小而偏差平方和增大。</a:t>
            </a:r>
          </a:p>
          <a:p>
            <a:pPr marL="285750" indent="-285750">
              <a:lnSpc>
                <a:spcPct val="190000"/>
              </a:lnSpc>
              <a:buFont typeface="Arial" panose="020B0604020202020204" pitchFamily="34" charset="0"/>
              <a:buChar char="•"/>
            </a:pPr>
            <a:r>
              <a:rPr lang="zh-CN" altLang="en-US" sz="2000" dirty="0">
                <a:latin typeface="Times New Roman" panose="02020603050405020304" charset="0"/>
                <a:ea typeface="宋体" panose="02010600030101010101" pitchFamily="2" charset="-122"/>
                <a:cs typeface="Times New Roman" panose="02020603050405020304" charset="0"/>
                <a:sym typeface="+mn-ea"/>
              </a:rPr>
              <a:t>当最小二乘估计出现较大方差时，</a:t>
            </a:r>
            <a:r>
              <a:rPr lang="en-US" altLang="zh-CN" sz="2000" dirty="0">
                <a:latin typeface="Times New Roman" panose="02020603050405020304" charset="0"/>
                <a:ea typeface="宋体" panose="02010600030101010101" pitchFamily="2" charset="-122"/>
                <a:cs typeface="Times New Roman" panose="02020603050405020304" charset="0"/>
                <a:sym typeface="+mn-ea"/>
              </a:rPr>
              <a:t>lasso</a:t>
            </a:r>
            <a:r>
              <a:rPr lang="zh-CN" altLang="en-US" sz="2000" dirty="0">
                <a:latin typeface="Times New Roman" panose="02020603050405020304" charset="0"/>
                <a:ea typeface="宋体" panose="02010600030101010101" pitchFamily="2" charset="-122"/>
                <a:cs typeface="Times New Roman" panose="02020603050405020304" charset="0"/>
                <a:sym typeface="+mn-ea"/>
              </a:rPr>
              <a:t>可得到更精确的预测结果。</a:t>
            </a:r>
            <a:endParaRPr lang="zh-CN" altLang="en-US" sz="2000" dirty="0">
              <a:latin typeface="Times New Roman" panose="02020603050405020304" charset="0"/>
              <a:ea typeface="宋体" panose="02010600030101010101" pitchFamily="2" charset="-122"/>
              <a:cs typeface="Times New Roman" panose="02020603050405020304" charset="0"/>
            </a:endParaRPr>
          </a:p>
          <a:p>
            <a:pPr marL="285750" indent="-285750">
              <a:lnSpc>
                <a:spcPct val="190000"/>
              </a:lnSpc>
              <a:buFont typeface="Arial" panose="020B0604020202020204" pitchFamily="34" charset="0"/>
              <a:buChar char="•"/>
            </a:pPr>
            <a:r>
              <a:rPr lang="zh-CN" altLang="en-US" sz="2000" dirty="0">
                <a:latin typeface="Times New Roman" panose="02020603050405020304" charset="0"/>
                <a:ea typeface="宋体" panose="02010600030101010101" pitchFamily="2" charset="-122"/>
                <a:cs typeface="Times New Roman" panose="02020603050405020304" charset="0"/>
              </a:rPr>
              <a:t>当一小部分预测变量是真实有效的而其他预测变量系数非常小或者等于零时，</a:t>
            </a:r>
            <a:r>
              <a:rPr lang="en-US" altLang="zh-CN" sz="2000" dirty="0">
                <a:latin typeface="Times New Roman" panose="02020603050405020304" charset="0"/>
                <a:ea typeface="宋体" panose="02010600030101010101" pitchFamily="2" charset="-122"/>
                <a:cs typeface="Times New Roman" panose="02020603050405020304" charset="0"/>
              </a:rPr>
              <a:t>lasso</a:t>
            </a:r>
            <a:r>
              <a:rPr lang="zh-CN" altLang="en-US" sz="2000" dirty="0">
                <a:latin typeface="Times New Roman" panose="02020603050405020304" charset="0"/>
                <a:ea typeface="宋体" panose="02010600030101010101" pitchFamily="2" charset="-122"/>
                <a:cs typeface="Times New Roman" panose="02020603050405020304" charset="0"/>
              </a:rPr>
              <a:t>更好。</a:t>
            </a:r>
          </a:p>
          <a:p>
            <a:pPr marL="285750" indent="-285750">
              <a:lnSpc>
                <a:spcPct val="190000"/>
              </a:lnSpc>
              <a:buFont typeface="Arial" panose="020B0604020202020204" pitchFamily="34" charset="0"/>
              <a:buChar char="•"/>
            </a:pPr>
            <a:r>
              <a:rPr lang="zh-CN" altLang="en-US" sz="2000" dirty="0">
                <a:latin typeface="Times New Roman" panose="02020603050405020304" charset="0"/>
                <a:ea typeface="宋体" panose="02010600030101010101" pitchFamily="2" charset="-122"/>
                <a:cs typeface="Times New Roman" panose="02020603050405020304" charset="0"/>
              </a:rPr>
              <a:t>当响应变量是很多预测变量的函数并且这些变量系数大致相等，岭回归较好。</a:t>
            </a:r>
          </a:p>
          <a:p>
            <a:pPr marL="285750" indent="-285750">
              <a:lnSpc>
                <a:spcPct val="190000"/>
              </a:lnSpc>
              <a:buFont typeface="Arial" panose="020B0604020202020204" pitchFamily="34" charset="0"/>
              <a:buChar char="•"/>
            </a:pPr>
            <a:r>
              <a:rPr lang="zh-CN" altLang="en-US" sz="2000" dirty="0">
                <a:latin typeface="Times New Roman" panose="02020603050405020304" charset="0"/>
                <a:ea typeface="宋体" panose="02010600030101010101" pitchFamily="2" charset="-122"/>
                <a:cs typeface="Times New Roman" panose="02020603050405020304" charset="0"/>
              </a:rPr>
              <a:t>对于真实的数据集，与响应变量相关的变量个数是无法先验知道的，可用交叉验证等技术来确定哪种方法对特定数据集更好。</a:t>
            </a:r>
          </a:p>
        </p:txBody>
      </p:sp>
      <p:sp>
        <p:nvSpPr>
          <p:cNvPr id="2" name="文本框 1"/>
          <p:cNvSpPr txBox="1"/>
          <p:nvPr/>
        </p:nvSpPr>
        <p:spPr>
          <a:xfrm>
            <a:off x="393700" y="1334770"/>
            <a:ext cx="2275205" cy="398780"/>
          </a:xfrm>
          <a:prstGeom prst="rect">
            <a:avLst/>
          </a:prstGeom>
          <a:solidFill>
            <a:srgbClr val="FFC000">
              <a:alpha val="22000"/>
            </a:srgbClr>
          </a:solidFill>
          <a:ln>
            <a:solidFill>
              <a:srgbClr val="FFC000">
                <a:alpha val="14000"/>
              </a:srgbClr>
            </a:solidFill>
          </a:ln>
        </p:spPr>
        <p:txBody>
          <a:bodyPr wrap="square" rtlCol="0">
            <a:spAutoFit/>
          </a:bodyPr>
          <a:lstStyle/>
          <a:p>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对比</a:t>
            </a:r>
            <a:r>
              <a:rPr lang="en-US" altLang="zh-CN" sz="2000">
                <a:solidFill>
                  <a:schemeClr val="tx1"/>
                </a:solidFill>
                <a:latin typeface="Times New Roman" panose="02020603050405020304" charset="0"/>
                <a:ea typeface="宋体" panose="02010600030101010101" pitchFamily="2" charset="-122"/>
                <a:cs typeface="Times New Roman" panose="02020603050405020304" charset="0"/>
              </a:rPr>
              <a:t>lasso</a:t>
            </a:r>
            <a:r>
              <a:rPr lang="zh-CN" altLang="en-US" sz="2000">
                <a:solidFill>
                  <a:schemeClr val="tx1"/>
                </a:solidFill>
                <a:latin typeface="Times New Roman" panose="02020603050405020304" charset="0"/>
                <a:ea typeface="宋体" panose="02010600030101010101" pitchFamily="2" charset="-122"/>
                <a:cs typeface="Times New Roman" panose="02020603050405020304" charset="0"/>
              </a:rPr>
              <a:t>和岭回归</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50</a:t>
            </a:fld>
            <a:endParaRPr lang="zh-CN" altLang="en-US"/>
          </a:p>
        </p:txBody>
      </p:sp>
      <p:sp>
        <p:nvSpPr>
          <p:cNvPr id="4" name="同侧圆角矩形 3"/>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选择调节参数</a:t>
            </a:r>
          </a:p>
        </p:txBody>
      </p:sp>
      <p:pic>
        <p:nvPicPr>
          <p:cNvPr id="2" name="图片 1"/>
          <p:cNvPicPr>
            <a:picLocks noChangeAspect="1"/>
          </p:cNvPicPr>
          <p:nvPr/>
        </p:nvPicPr>
        <p:blipFill>
          <a:blip r:embed="rId4"/>
          <a:stretch>
            <a:fillRect/>
          </a:stretch>
        </p:blipFill>
        <p:spPr>
          <a:xfrm>
            <a:off x="1604645" y="2353310"/>
            <a:ext cx="8457565" cy="3318510"/>
          </a:xfrm>
          <a:prstGeom prst="rect">
            <a:avLst/>
          </a:prstGeom>
        </p:spPr>
      </p:pic>
      <p:sp>
        <p:nvSpPr>
          <p:cNvPr id="3" name="文本框 2"/>
          <p:cNvSpPr txBox="1"/>
          <p:nvPr/>
        </p:nvSpPr>
        <p:spPr>
          <a:xfrm>
            <a:off x="1016635" y="1102360"/>
            <a:ext cx="10384790" cy="1107996"/>
          </a:xfrm>
          <a:prstGeom prst="rect">
            <a:avLst/>
          </a:prstGeom>
          <a:noFill/>
        </p:spPr>
        <p:txBody>
          <a:bodyPr wrap="square" rtlCol="0">
            <a:spAutoFit/>
          </a:bodyPr>
          <a:lstStyle/>
          <a:p>
            <a:pPr>
              <a:lnSpc>
                <a:spcPct val="150000"/>
              </a:lnSpc>
            </a:pPr>
            <a:r>
              <a:rPr lang="en-US" altLang="zh-CN" sz="2000" dirty="0">
                <a:latin typeface="Times New Roman" panose="02020603050405020304" charset="0"/>
                <a:ea typeface="宋体" panose="02010600030101010101" pitchFamily="2" charset="-122"/>
                <a:cs typeface="Times New Roman" panose="02020603050405020304" charset="0"/>
              </a:rPr>
              <a:t>      </a:t>
            </a:r>
            <a:r>
              <a:rPr lang="zh-CN" altLang="en-US" sz="2000" dirty="0">
                <a:latin typeface="Times New Roman" panose="02020603050405020304" charset="0"/>
                <a:ea typeface="宋体" panose="02010600030101010101" pitchFamily="2" charset="-122"/>
                <a:cs typeface="Times New Roman" panose="02020603050405020304" charset="0"/>
              </a:rPr>
              <a:t>通过交叉验证方法，</a:t>
            </a:r>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rPr>
              <a:t>调节参数</a:t>
            </a:r>
            <a:r>
              <a:rPr lang="en-US" altLang="zh-CN" sz="2000" dirty="0">
                <a:solidFill>
                  <a:srgbClr val="FF0000"/>
                </a:solidFill>
                <a:latin typeface="Times New Roman" panose="02020603050405020304" charset="0"/>
                <a:ea typeface="宋体" panose="02010600030101010101" pitchFamily="2" charset="-122"/>
                <a:cs typeface="Times New Roman" panose="02020603050405020304" charset="0"/>
              </a:rPr>
              <a:t> </a:t>
            </a:r>
            <a:r>
              <a:rPr lang="zh-CN" altLang="en-US" sz="2400" dirty="0">
                <a:solidFill>
                  <a:srgbClr val="FF0000"/>
                </a:solidFill>
                <a:latin typeface="Times New Roman" panose="02020603050405020304" charset="0"/>
                <a:ea typeface="宋体" panose="02010600030101010101" pitchFamily="2" charset="-122"/>
                <a:cs typeface="Times New Roman" panose="02020603050405020304" charset="0"/>
              </a:rPr>
              <a:t>λ</a:t>
            </a:r>
            <a:r>
              <a:rPr lang="en-US" altLang="zh-CN" sz="2000" dirty="0">
                <a:solidFill>
                  <a:srgbClr val="FF0000"/>
                </a:solidFill>
                <a:latin typeface="Times New Roman" panose="02020603050405020304" charset="0"/>
                <a:ea typeface="宋体" panose="02010600030101010101" pitchFamily="2" charset="-122"/>
                <a:cs typeface="Times New Roman" panose="02020603050405020304" charset="0"/>
              </a:rPr>
              <a:t> </a:t>
            </a:r>
            <a:r>
              <a:rPr lang="zh-CN" altLang="en-US" sz="2000" dirty="0">
                <a:latin typeface="Times New Roman" panose="02020603050405020304" charset="0"/>
                <a:ea typeface="宋体" panose="02010600030101010101" pitchFamily="2" charset="-122"/>
                <a:cs typeface="Times New Roman" panose="02020603050405020304" charset="0"/>
              </a:rPr>
              <a:t>或者是</a:t>
            </a:r>
            <a:r>
              <a:rPr lang="zh-CN" altLang="en-US" sz="2000" dirty="0">
                <a:solidFill>
                  <a:srgbClr val="FF0000"/>
                </a:solidFill>
                <a:latin typeface="Times New Roman" panose="02020603050405020304" charset="0"/>
                <a:ea typeface="宋体" panose="02010600030101010101" pitchFamily="2" charset="-122"/>
                <a:cs typeface="Times New Roman" panose="02020603050405020304" charset="0"/>
              </a:rPr>
              <a:t>限制条件</a:t>
            </a:r>
            <a:r>
              <a:rPr lang="en-US" altLang="zh-CN" sz="2000" dirty="0">
                <a:solidFill>
                  <a:srgbClr val="FF0000"/>
                </a:solidFill>
                <a:latin typeface="Times New Roman" panose="02020603050405020304" charset="0"/>
                <a:ea typeface="宋体" panose="02010600030101010101" pitchFamily="2" charset="-122"/>
                <a:cs typeface="Times New Roman" panose="02020603050405020304" charset="0"/>
              </a:rPr>
              <a:t> </a:t>
            </a:r>
            <a:r>
              <a:rPr lang="en-US" altLang="zh-CN" sz="2400" dirty="0">
                <a:solidFill>
                  <a:srgbClr val="FF0000"/>
                </a:solidFill>
                <a:latin typeface="Times New Roman" panose="02020603050405020304" charset="0"/>
                <a:ea typeface="宋体" panose="02010600030101010101" pitchFamily="2" charset="-122"/>
                <a:cs typeface="Times New Roman" panose="02020603050405020304" charset="0"/>
              </a:rPr>
              <a:t>s</a:t>
            </a:r>
            <a:r>
              <a:rPr lang="zh-CN" altLang="en-US" sz="2000" dirty="0">
                <a:latin typeface="Times New Roman" panose="02020603050405020304" charset="0"/>
                <a:ea typeface="宋体" panose="02010600030101010101" pitchFamily="2" charset="-122"/>
                <a:cs typeface="Times New Roman" panose="02020603050405020304" charset="0"/>
              </a:rPr>
              <a:t>，确定最优模型。</a:t>
            </a:r>
            <a:r>
              <a:rPr lang="zh-CN" altLang="en-US" sz="2000" dirty="0">
                <a:latin typeface="Times New Roman" panose="02020603050405020304" charset="0"/>
                <a:ea typeface="宋体" panose="02010600030101010101" pitchFamily="2" charset="-122"/>
                <a:cs typeface="Times New Roman" panose="02020603050405020304" charset="0"/>
                <a:sym typeface="+mn-ea"/>
              </a:rPr>
              <a:t>下图为用岭回归对</a:t>
            </a:r>
            <a:r>
              <a:rPr lang="en-US" altLang="zh-CN" sz="2000" b="1" u="sng" dirty="0">
                <a:latin typeface="Times New Roman" panose="02020603050405020304" charset="0"/>
                <a:ea typeface="宋体" panose="02010600030101010101" pitchFamily="2" charset="-122"/>
                <a:cs typeface="Times New Roman" panose="02020603050405020304" charset="0"/>
                <a:sym typeface="+mn-ea"/>
              </a:rPr>
              <a:t>Credit</a:t>
            </a:r>
            <a:r>
              <a:rPr lang="zh-CN" altLang="en-US" sz="2000" b="1" u="sng" dirty="0">
                <a:latin typeface="Times New Roman" panose="02020603050405020304" charset="0"/>
                <a:ea typeface="宋体" panose="02010600030101010101" pitchFamily="2" charset="-122"/>
                <a:cs typeface="Times New Roman" panose="02020603050405020304" charset="0"/>
                <a:sym typeface="+mn-ea"/>
              </a:rPr>
              <a:t>数据集</a:t>
            </a:r>
            <a:r>
              <a:rPr lang="zh-CN" altLang="en-US" sz="2000" dirty="0">
                <a:latin typeface="Times New Roman" panose="02020603050405020304" charset="0"/>
                <a:ea typeface="宋体" panose="02010600030101010101" pitchFamily="2" charset="-122"/>
                <a:cs typeface="Times New Roman" panose="02020603050405020304" charset="0"/>
                <a:sym typeface="+mn-ea"/>
              </a:rPr>
              <a:t>进行留一交叉验证的结果。</a:t>
            </a:r>
            <a:endParaRPr lang="zh-CN" altLang="en-US" sz="2000" dirty="0">
              <a:latin typeface="Times New Roman" panose="02020603050405020304" charset="0"/>
              <a:ea typeface="宋体" panose="02010600030101010101" pitchFamily="2" charset="-122"/>
              <a:cs typeface="Times New Roman" panose="02020603050405020304" charset="0"/>
            </a:endParaRPr>
          </a:p>
        </p:txBody>
      </p:sp>
      <p:sp>
        <p:nvSpPr>
          <p:cNvPr id="5" name="文本框 4"/>
          <p:cNvSpPr txBox="1"/>
          <p:nvPr/>
        </p:nvSpPr>
        <p:spPr>
          <a:xfrm>
            <a:off x="2387600" y="5815965"/>
            <a:ext cx="6891655" cy="681355"/>
          </a:xfrm>
          <a:prstGeom prst="rect">
            <a:avLst/>
          </a:prstGeom>
          <a:noFill/>
        </p:spPr>
        <p:txBody>
          <a:bodyPr wrap="square" rtlCol="0">
            <a:spAutoFit/>
          </a:bodyPr>
          <a:lstStyle/>
          <a:p>
            <a:pPr>
              <a:lnSpc>
                <a:spcPct val="120000"/>
              </a:lnSpc>
            </a:pPr>
            <a:r>
              <a:rPr lang="zh-CN" altLang="en-US" sz="1600" dirty="0">
                <a:latin typeface="Times New Roman" panose="02020603050405020304" charset="0"/>
                <a:cs typeface="Times New Roman" panose="02020603050405020304" charset="0"/>
              </a:rPr>
              <a:t>图</a:t>
            </a:r>
            <a:r>
              <a:rPr lang="en-US" altLang="zh-CN" sz="1600" dirty="0">
                <a:latin typeface="Times New Roman" panose="02020603050405020304" charset="0"/>
                <a:cs typeface="Times New Roman" panose="02020603050405020304" charset="0"/>
              </a:rPr>
              <a:t>2.7    </a:t>
            </a:r>
            <a:r>
              <a:rPr lang="zh-CN" altLang="en-US" sz="1600" dirty="0">
                <a:latin typeface="Times New Roman" panose="02020603050405020304" charset="0"/>
                <a:cs typeface="Times New Roman" panose="02020603050405020304" charset="0"/>
              </a:rPr>
              <a:t>左：对</a:t>
            </a:r>
            <a:r>
              <a:rPr lang="en-US" altLang="zh-CN" sz="1600" b="1" u="sng" dirty="0" err="1">
                <a:latin typeface="Times New Roman" panose="02020603050405020304" charset="0"/>
                <a:cs typeface="Times New Roman" panose="02020603050405020304" charset="0"/>
              </a:rPr>
              <a:t>Credict</a:t>
            </a:r>
            <a:r>
              <a:rPr lang="zh-CN" altLang="en-US" sz="1600" b="1" u="sng" dirty="0">
                <a:latin typeface="Times New Roman" panose="02020603050405020304" charset="0"/>
                <a:cs typeface="Times New Roman" panose="02020603050405020304" charset="0"/>
              </a:rPr>
              <a:t>数据集</a:t>
            </a:r>
            <a:r>
              <a:rPr lang="zh-CN" altLang="en-US" sz="1600" dirty="0">
                <a:latin typeface="Times New Roman" panose="02020603050405020304" charset="0"/>
                <a:cs typeface="Times New Roman" panose="02020603050405020304" charset="0"/>
              </a:rPr>
              <a:t>用岭回归的交叉验证误差，λ取各种不同值。</a:t>
            </a:r>
          </a:p>
          <a:p>
            <a:pPr>
              <a:lnSpc>
                <a:spcPct val="120000"/>
              </a:lnSpc>
            </a:pPr>
            <a:r>
              <a:rPr lang="en-US" altLang="zh-CN" sz="1600" dirty="0">
                <a:latin typeface="Times New Roman" panose="02020603050405020304" charset="0"/>
                <a:cs typeface="Times New Roman" panose="02020603050405020304" charset="0"/>
              </a:rPr>
              <a:t>        </a:t>
            </a:r>
            <a:r>
              <a:rPr lang="zh-CN" altLang="en-US" sz="1600" dirty="0">
                <a:latin typeface="Times New Roman" panose="02020603050405020304" charset="0"/>
                <a:cs typeface="Times New Roman" panose="02020603050405020304" charset="0"/>
              </a:rPr>
              <a:t>右：系数估计作为</a:t>
            </a:r>
            <a:r>
              <a:rPr lang="zh-CN" altLang="en-US" sz="1600" dirty="0">
                <a:latin typeface="Times New Roman" panose="02020603050405020304" charset="0"/>
                <a:cs typeface="Times New Roman" panose="02020603050405020304" charset="0"/>
                <a:sym typeface="+mn-ea"/>
              </a:rPr>
              <a:t>λ的函数。垂直虚线表示根据交叉验证选择的参数。</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51</a:t>
            </a:fld>
            <a:endParaRPr lang="zh-CN" altLang="en-US"/>
          </a:p>
        </p:txBody>
      </p:sp>
      <p:sp>
        <p:nvSpPr>
          <p:cNvPr id="6" name="同侧圆角矩形 5"/>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tretch>
            <a:fillRect/>
          </a:stretch>
        </p:blipFill>
        <p:spPr>
          <a:xfrm>
            <a:off x="1788160" y="1948815"/>
            <a:ext cx="8383270" cy="3451225"/>
          </a:xfrm>
          <a:prstGeom prst="rect">
            <a:avLst/>
          </a:prstGeom>
        </p:spPr>
      </p:pic>
      <p:sp>
        <p:nvSpPr>
          <p:cNvPr id="8" name="文本框 7"/>
          <p:cNvSpPr txBox="1"/>
          <p:nvPr/>
        </p:nvSpPr>
        <p:spPr>
          <a:xfrm>
            <a:off x="1064895" y="1271905"/>
            <a:ext cx="7783195" cy="398780"/>
          </a:xfrm>
          <a:prstGeom prst="rect">
            <a:avLst/>
          </a:prstGeom>
          <a:noFill/>
        </p:spPr>
        <p:txBody>
          <a:bodyPr wrap="square" rtlCol="0">
            <a:spAutoFit/>
          </a:bodyPr>
          <a:lstStyle/>
          <a:p>
            <a:r>
              <a:rPr lang="zh-CN" altLang="en-US" sz="2000" dirty="0">
                <a:latin typeface="Times New Roman" panose="02020603050405020304" charset="0"/>
                <a:ea typeface="宋体" panose="02010600030101010101" pitchFamily="2" charset="-122"/>
                <a:cs typeface="Times New Roman" panose="02020603050405020304" charset="0"/>
              </a:rPr>
              <a:t>下图为用</a:t>
            </a:r>
            <a:r>
              <a:rPr lang="en-US" altLang="zh-CN" sz="2000" dirty="0">
                <a:latin typeface="Times New Roman" panose="02020603050405020304" charset="0"/>
                <a:ea typeface="宋体" panose="02010600030101010101" pitchFamily="2" charset="-122"/>
                <a:cs typeface="Times New Roman" panose="02020603050405020304" charset="0"/>
              </a:rPr>
              <a:t>lasso</a:t>
            </a:r>
            <a:r>
              <a:rPr lang="zh-CN" altLang="en-US" sz="2000" dirty="0">
                <a:latin typeface="Times New Roman" panose="02020603050405020304" charset="0"/>
                <a:ea typeface="宋体" panose="02010600030101010101" pitchFamily="2" charset="-122"/>
                <a:cs typeface="Times New Roman" panose="02020603050405020304" charset="0"/>
              </a:rPr>
              <a:t>对</a:t>
            </a:r>
            <a:r>
              <a:rPr lang="zh-CN" altLang="en-US" sz="2000" b="1" u="sng" dirty="0">
                <a:latin typeface="Times New Roman" panose="02020603050405020304" charset="0"/>
                <a:ea typeface="宋体" panose="02010600030101010101" pitchFamily="2" charset="-122"/>
                <a:cs typeface="Times New Roman" panose="02020603050405020304" charset="0"/>
              </a:rPr>
              <a:t>稀疏模拟数据集</a:t>
            </a:r>
            <a:r>
              <a:rPr lang="zh-CN" altLang="en-US" sz="2000" dirty="0">
                <a:latin typeface="Times New Roman" panose="02020603050405020304" charset="0"/>
                <a:ea typeface="宋体" panose="02010600030101010101" pitchFamily="2" charset="-122"/>
                <a:cs typeface="Times New Roman" panose="02020603050405020304" charset="0"/>
              </a:rPr>
              <a:t>进行</a:t>
            </a:r>
            <a:r>
              <a:rPr lang="en-US" altLang="zh-CN" sz="2000" dirty="0">
                <a:latin typeface="Times New Roman" panose="02020603050405020304" charset="0"/>
                <a:ea typeface="宋体" panose="02010600030101010101" pitchFamily="2" charset="-122"/>
                <a:cs typeface="Times New Roman" panose="02020603050405020304" charset="0"/>
              </a:rPr>
              <a:t>10</a:t>
            </a:r>
            <a:r>
              <a:rPr lang="zh-CN" altLang="en-US" sz="2000" dirty="0">
                <a:latin typeface="Times New Roman" panose="02020603050405020304" charset="0"/>
                <a:ea typeface="宋体" panose="02010600030101010101" pitchFamily="2" charset="-122"/>
                <a:cs typeface="Times New Roman" panose="02020603050405020304" charset="0"/>
              </a:rPr>
              <a:t>折交叉验证的结果。</a:t>
            </a:r>
          </a:p>
        </p:txBody>
      </p:sp>
      <p:sp>
        <p:nvSpPr>
          <p:cNvPr id="5" name="文本框 4"/>
          <p:cNvSpPr txBox="1"/>
          <p:nvPr/>
        </p:nvSpPr>
        <p:spPr>
          <a:xfrm>
            <a:off x="2643505" y="5522595"/>
            <a:ext cx="6814185" cy="829945"/>
          </a:xfrm>
          <a:prstGeom prst="rect">
            <a:avLst/>
          </a:prstGeom>
          <a:noFill/>
        </p:spPr>
        <p:txBody>
          <a:bodyPr wrap="square" rtlCol="0">
            <a:spAutoFit/>
          </a:bodyPr>
          <a:lstStyle/>
          <a:p>
            <a:pPr>
              <a:lnSpc>
                <a:spcPct val="15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 2.8  </a:t>
            </a:r>
            <a:r>
              <a:rPr lang="zh-CN" altLang="en-US" sz="1600">
                <a:latin typeface="Times New Roman" panose="02020603050405020304" charset="0"/>
                <a:cs typeface="Times New Roman" panose="02020603050405020304" charset="0"/>
              </a:rPr>
              <a:t>左：用</a:t>
            </a:r>
            <a:r>
              <a:rPr lang="en-US" altLang="zh-CN" sz="1600">
                <a:latin typeface="Times New Roman" panose="02020603050405020304" charset="0"/>
                <a:cs typeface="Times New Roman" panose="02020603050405020304" charset="0"/>
              </a:rPr>
              <a:t>lasso</a:t>
            </a:r>
            <a:r>
              <a:rPr lang="zh-CN" altLang="en-US" sz="1600">
                <a:latin typeface="Times New Roman" panose="02020603050405020304" charset="0"/>
                <a:cs typeface="Times New Roman" panose="02020603050405020304" charset="0"/>
              </a:rPr>
              <a:t>对稀疏模拟数据进行</a:t>
            </a:r>
            <a:r>
              <a:rPr lang="en-US" altLang="zh-CN" sz="1600">
                <a:latin typeface="Times New Roman" panose="02020603050405020304" charset="0"/>
                <a:cs typeface="Times New Roman" panose="02020603050405020304" charset="0"/>
              </a:rPr>
              <a:t>10</a:t>
            </a:r>
            <a:r>
              <a:rPr lang="zh-CN" altLang="en-US" sz="1600">
                <a:latin typeface="Times New Roman" panose="02020603050405020304" charset="0"/>
                <a:cs typeface="Times New Roman" panose="02020603050405020304" charset="0"/>
              </a:rPr>
              <a:t>折交叉验证的均方误差。</a:t>
            </a:r>
          </a:p>
          <a:p>
            <a:pPr>
              <a:lnSpc>
                <a:spcPct val="150000"/>
              </a:lnSpc>
            </a:pPr>
            <a:r>
              <a:rPr lang="en-US" altLang="zh-CN" sz="1600">
                <a:latin typeface="Times New Roman" panose="02020603050405020304" charset="0"/>
                <a:cs typeface="Times New Roman" panose="02020603050405020304" charset="0"/>
              </a:rPr>
              <a:t>            </a:t>
            </a:r>
            <a:r>
              <a:rPr lang="zh-CN" altLang="en-US" sz="1600">
                <a:latin typeface="Times New Roman" panose="02020603050405020304" charset="0"/>
                <a:cs typeface="Times New Roman" panose="02020603050405020304" charset="0"/>
              </a:rPr>
              <a:t>右：相应的</a:t>
            </a:r>
            <a:r>
              <a:rPr lang="en-US" altLang="zh-CN" sz="1600">
                <a:latin typeface="Times New Roman" panose="02020603050405020304" charset="0"/>
                <a:cs typeface="Times New Roman" panose="02020603050405020304" charset="0"/>
              </a:rPr>
              <a:t>lasso</a:t>
            </a:r>
            <a:r>
              <a:rPr lang="zh-CN" altLang="en-US" sz="1600">
                <a:latin typeface="Times New Roman" panose="02020603050405020304" charset="0"/>
                <a:cs typeface="Times New Roman" panose="02020603050405020304" charset="0"/>
              </a:rPr>
              <a:t>系数</a:t>
            </a:r>
            <a:r>
              <a:rPr lang="zh-CN" altLang="en-US" sz="1600">
                <a:latin typeface="Times New Roman" panose="02020603050405020304" charset="0"/>
                <a:cs typeface="Times New Roman" panose="02020603050405020304" charset="0"/>
                <a:sym typeface="+mn-ea"/>
              </a:rPr>
              <a:t>。垂直虚线表示使得交叉验证误差最小的系数。</a:t>
            </a:r>
          </a:p>
        </p:txBody>
      </p:sp>
      <p:sp>
        <p:nvSpPr>
          <p:cNvPr id="2" name="文本框 1"/>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选择调节参数</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52</a:t>
            </a:fld>
            <a:endParaRPr lang="zh-CN" altLang="en-US"/>
          </a:p>
        </p:txBody>
      </p:sp>
      <p:sp>
        <p:nvSpPr>
          <p:cNvPr id="7" name="同侧圆角矩形 6"/>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r>
              <a:rPr lang="en-US" altLang="zh-CN" sz="2800" b="1">
                <a:solidFill>
                  <a:schemeClr val="bg1"/>
                </a:solidFill>
                <a:latin typeface="Times New Roman" panose="02020603050405020304" charset="0"/>
                <a:cs typeface="Times New Roman" panose="02020603050405020304" charset="0"/>
                <a:sym typeface="+mn-ea"/>
              </a:rPr>
              <a:t>-R</a:t>
            </a:r>
            <a:r>
              <a:rPr lang="zh-CN" altLang="en-US" sz="2800" b="1">
                <a:solidFill>
                  <a:schemeClr val="bg1"/>
                </a:solidFill>
                <a:latin typeface="Times New Roman" panose="02020603050405020304" charset="0"/>
                <a:cs typeface="Times New Roman" panose="02020603050405020304" charset="0"/>
                <a:sym typeface="+mn-ea"/>
              </a:rPr>
              <a:t>实验</a:t>
            </a:r>
          </a:p>
        </p:txBody>
      </p:sp>
      <p:pic>
        <p:nvPicPr>
          <p:cNvPr id="2" name="图片 1"/>
          <p:cNvPicPr>
            <a:picLocks noChangeAspect="1"/>
          </p:cNvPicPr>
          <p:nvPr/>
        </p:nvPicPr>
        <p:blipFill>
          <a:blip r:embed="rId4"/>
          <a:stretch>
            <a:fillRect/>
          </a:stretch>
        </p:blipFill>
        <p:spPr>
          <a:xfrm>
            <a:off x="648970" y="2393315"/>
            <a:ext cx="5995035" cy="775970"/>
          </a:xfrm>
          <a:prstGeom prst="rect">
            <a:avLst/>
          </a:prstGeom>
        </p:spPr>
      </p:pic>
      <p:cxnSp>
        <p:nvCxnSpPr>
          <p:cNvPr id="5" name="直接连接符 4"/>
          <p:cNvCxnSpPr/>
          <p:nvPr/>
        </p:nvCxnSpPr>
        <p:spPr>
          <a:xfrm flipV="1">
            <a:off x="3664585" y="3210560"/>
            <a:ext cx="970280" cy="21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85900" y="3919855"/>
            <a:ext cx="2781935" cy="922020"/>
          </a:xfrm>
          <a:prstGeom prst="rect">
            <a:avLst/>
          </a:prstGeom>
          <a:noFill/>
          <a:ln>
            <a:solidFill>
              <a:srgbClr val="FF0000"/>
            </a:solidFill>
          </a:ln>
        </p:spPr>
        <p:txBody>
          <a:bodyPr wrap="square" rtlCol="0">
            <a:spAutoFit/>
          </a:bodyPr>
          <a:lstStyle/>
          <a:p>
            <a:pPr>
              <a:lnSpc>
                <a:spcPct val="150000"/>
              </a:lnSpc>
            </a:pPr>
            <a:r>
              <a:rPr lang="en-US" altLang="zh-CN">
                <a:latin typeface="Times New Roman" panose="02020603050405020304" charset="0"/>
                <a:ea typeface="宋体" panose="02010600030101010101" pitchFamily="2" charset="-122"/>
                <a:cs typeface="Times New Roman" panose="02020603050405020304" charset="0"/>
                <a:sym typeface="+mn-ea"/>
              </a:rPr>
              <a:t>alpha=0  </a:t>
            </a:r>
            <a:r>
              <a:rPr lang="zh-CN" altLang="en-US">
                <a:latin typeface="Times New Roman" panose="02020603050405020304" charset="0"/>
                <a:ea typeface="宋体" panose="02010600030101010101" pitchFamily="2" charset="-122"/>
                <a:cs typeface="Times New Roman" panose="02020603050405020304" charset="0"/>
                <a:sym typeface="+mn-ea"/>
              </a:rPr>
              <a:t>：</a:t>
            </a:r>
            <a:r>
              <a:rPr lang="en-US" altLang="zh-CN">
                <a:latin typeface="Times New Roman" panose="02020603050405020304" charset="0"/>
                <a:ea typeface="宋体" panose="02010600030101010101" pitchFamily="2" charset="-122"/>
                <a:cs typeface="Times New Roman" panose="02020603050405020304" charset="0"/>
                <a:sym typeface="+mn-ea"/>
              </a:rPr>
              <a:t> </a:t>
            </a:r>
            <a:r>
              <a:rPr lang="zh-CN" altLang="en-US">
                <a:latin typeface="Times New Roman" panose="02020603050405020304" charset="0"/>
                <a:ea typeface="宋体" panose="02010600030101010101" pitchFamily="2" charset="-122"/>
                <a:cs typeface="Times New Roman" panose="02020603050405020304" charset="0"/>
                <a:sym typeface="+mn-ea"/>
              </a:rPr>
              <a:t>拟合岭回归</a:t>
            </a:r>
            <a:endParaRPr lang="zh-CN" altLang="en-US">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a:latin typeface="Times New Roman" panose="02020603050405020304" charset="0"/>
                <a:ea typeface="宋体" panose="02010600030101010101" pitchFamily="2" charset="-122"/>
                <a:cs typeface="Times New Roman" panose="02020603050405020304" charset="0"/>
              </a:rPr>
              <a:t>alpha=1  </a:t>
            </a:r>
            <a:r>
              <a:rPr lang="zh-CN" altLang="en-US">
                <a:latin typeface="Times New Roman" panose="02020603050405020304" charset="0"/>
                <a:ea typeface="宋体" panose="02010600030101010101" pitchFamily="2" charset="-122"/>
                <a:cs typeface="Times New Roman" panose="02020603050405020304" charset="0"/>
              </a:rPr>
              <a:t>：</a:t>
            </a:r>
            <a:r>
              <a:rPr lang="en-US" altLang="zh-CN">
                <a:latin typeface="Times New Roman" panose="02020603050405020304" charset="0"/>
                <a:ea typeface="宋体" panose="02010600030101010101" pitchFamily="2" charset="-122"/>
                <a:cs typeface="Times New Roman" panose="02020603050405020304" charset="0"/>
              </a:rPr>
              <a:t> </a:t>
            </a:r>
            <a:r>
              <a:rPr lang="zh-CN" altLang="en-US">
                <a:latin typeface="Times New Roman" panose="02020603050405020304" charset="0"/>
                <a:ea typeface="宋体" panose="02010600030101010101" pitchFamily="2" charset="-122"/>
                <a:cs typeface="Times New Roman" panose="02020603050405020304" charset="0"/>
              </a:rPr>
              <a:t>拟合</a:t>
            </a:r>
            <a:r>
              <a:rPr lang="en-US" altLang="zh-CN">
                <a:latin typeface="Times New Roman" panose="02020603050405020304" charset="0"/>
                <a:ea typeface="宋体" panose="02010600030101010101" pitchFamily="2" charset="-122"/>
                <a:cs typeface="Times New Roman" panose="02020603050405020304" charset="0"/>
              </a:rPr>
              <a:t>lasso</a:t>
            </a:r>
            <a:r>
              <a:rPr lang="zh-CN" altLang="en-US">
                <a:latin typeface="Times New Roman" panose="02020603050405020304" charset="0"/>
                <a:ea typeface="宋体" panose="02010600030101010101" pitchFamily="2" charset="-122"/>
                <a:cs typeface="Times New Roman" panose="02020603050405020304" charset="0"/>
              </a:rPr>
              <a:t>回归</a:t>
            </a:r>
          </a:p>
        </p:txBody>
      </p:sp>
      <p:cxnSp>
        <p:nvCxnSpPr>
          <p:cNvPr id="11" name="直接箭头连接符 10"/>
          <p:cNvCxnSpPr/>
          <p:nvPr/>
        </p:nvCxnSpPr>
        <p:spPr>
          <a:xfrm flipH="1">
            <a:off x="2940685" y="3242945"/>
            <a:ext cx="960755" cy="6400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024120" y="3190875"/>
            <a:ext cx="1390650" cy="10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024120" y="3924300"/>
            <a:ext cx="4774565" cy="865505"/>
          </a:xfrm>
          <a:prstGeom prst="rect">
            <a:avLst/>
          </a:prstGeom>
          <a:noFill/>
          <a:ln>
            <a:solidFill>
              <a:srgbClr val="FF0000"/>
            </a:solidFill>
          </a:ln>
        </p:spPr>
        <p:txBody>
          <a:bodyPr wrap="square" rtlCol="0">
            <a:spAutoFit/>
          </a:bodyPr>
          <a:lstStyle/>
          <a:p>
            <a:pPr marL="285750" indent="-285750">
              <a:lnSpc>
                <a:spcPct val="140000"/>
              </a:lnSpc>
              <a:buFont typeface="Arial" panose="020B0604020202020204" pitchFamily="34" charset="0"/>
              <a:buChar char="•"/>
            </a:pPr>
            <a:r>
              <a:rPr lang="zh-CN" altLang="en-US">
                <a:latin typeface="Times New Roman" panose="02020603050405020304" charset="0"/>
                <a:ea typeface="宋体" panose="02010600030101010101" pitchFamily="2" charset="-122"/>
                <a:cs typeface="Times New Roman" panose="02020603050405020304" charset="0"/>
              </a:rPr>
              <a:t>若采用默认设置：函数自动选择参数λ值的范围进行岭回归。</a:t>
            </a:r>
            <a:r>
              <a:rPr lang="zh-CN" altLang="en-US">
                <a:latin typeface="Times New Roman" panose="02020603050405020304" charset="0"/>
                <a:ea typeface="宋体" panose="02010600030101010101" pitchFamily="2" charset="-122"/>
                <a:cs typeface="Times New Roman" panose="02020603050405020304" charset="0"/>
                <a:sym typeface="+mn-ea"/>
              </a:rPr>
              <a:t>也可设置其他范围。</a:t>
            </a:r>
            <a:endParaRPr lang="en-US" altLang="zh-CN">
              <a:latin typeface="Times New Roman" panose="02020603050405020304" charset="0"/>
              <a:ea typeface="宋体" panose="02010600030101010101" pitchFamily="2" charset="-122"/>
              <a:cs typeface="Times New Roman" panose="02020603050405020304" charset="0"/>
            </a:endParaRPr>
          </a:p>
        </p:txBody>
      </p:sp>
      <p:cxnSp>
        <p:nvCxnSpPr>
          <p:cNvPr id="14" name="直接箭头连接符 13"/>
          <p:cNvCxnSpPr/>
          <p:nvPr/>
        </p:nvCxnSpPr>
        <p:spPr>
          <a:xfrm>
            <a:off x="5995670" y="3218180"/>
            <a:ext cx="582295" cy="6896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5"/>
          <a:stretch>
            <a:fillRect/>
          </a:stretch>
        </p:blipFill>
        <p:spPr>
          <a:xfrm>
            <a:off x="728345" y="6000750"/>
            <a:ext cx="3229610" cy="499110"/>
          </a:xfrm>
          <a:prstGeom prst="rect">
            <a:avLst/>
          </a:prstGeom>
        </p:spPr>
      </p:pic>
      <p:sp>
        <p:nvSpPr>
          <p:cNvPr id="16" name="文本框 15"/>
          <p:cNvSpPr txBox="1"/>
          <p:nvPr/>
        </p:nvSpPr>
        <p:spPr>
          <a:xfrm>
            <a:off x="648970" y="5399405"/>
            <a:ext cx="11276330" cy="398780"/>
          </a:xfrm>
          <a:prstGeom prst="rect">
            <a:avLst/>
          </a:prstGeom>
          <a:solidFill>
            <a:schemeClr val="accent1">
              <a:alpha val="2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参数</a:t>
            </a:r>
            <a:r>
              <a:rPr lang="zh-CN" altLang="en-US" sz="2000">
                <a:latin typeface="Times New Roman" panose="02020603050405020304" charset="0"/>
                <a:ea typeface="宋体" panose="02010600030101010101" pitchFamily="2" charset="-122"/>
                <a:cs typeface="Times New Roman" panose="02020603050405020304" charset="0"/>
                <a:sym typeface="+mn-ea"/>
              </a:rPr>
              <a:t>λ的每个取值对应一个岭回归的系数向量，在</a:t>
            </a:r>
            <a:r>
              <a:rPr lang="en-US" altLang="zh-CN" sz="2000">
                <a:latin typeface="Times New Roman" panose="02020603050405020304" charset="0"/>
                <a:ea typeface="宋体" panose="02010600030101010101" pitchFamily="2" charset="-122"/>
                <a:cs typeface="Times New Roman" panose="02020603050405020304" charset="0"/>
                <a:sym typeface="+mn-ea"/>
              </a:rPr>
              <a:t>R</a:t>
            </a:r>
            <a:r>
              <a:rPr lang="zh-CN" altLang="en-US" sz="2000">
                <a:latin typeface="Times New Roman" panose="02020603050405020304" charset="0"/>
                <a:ea typeface="宋体" panose="02010600030101010101" pitchFamily="2" charset="-122"/>
                <a:cs typeface="Times New Roman" panose="02020603050405020304" charset="0"/>
                <a:sym typeface="+mn-ea"/>
              </a:rPr>
              <a:t>语言中可用</a:t>
            </a:r>
            <a:r>
              <a:rPr lang="en-US" altLang="zh-CN" sz="2000">
                <a:latin typeface="Times New Roman" panose="02020603050405020304" charset="0"/>
                <a:ea typeface="宋体" panose="02010600030101010101" pitchFamily="2" charset="-122"/>
                <a:cs typeface="Times New Roman" panose="02020603050405020304" charset="0"/>
                <a:sym typeface="+mn-ea"/>
              </a:rPr>
              <a:t>coef ( ) </a:t>
            </a:r>
            <a:r>
              <a:rPr lang="zh-CN" altLang="en-US" sz="2000">
                <a:latin typeface="Times New Roman" panose="02020603050405020304" charset="0"/>
                <a:ea typeface="宋体" panose="02010600030101010101" pitchFamily="2" charset="-122"/>
                <a:cs typeface="Times New Roman" panose="02020603050405020304" charset="0"/>
                <a:sym typeface="+mn-ea"/>
              </a:rPr>
              <a:t>函数来提取系数向量矩阵。</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53</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
        <p:nvSpPr>
          <p:cNvPr id="6" name="文本框 5"/>
          <p:cNvSpPr txBox="1"/>
          <p:nvPr/>
        </p:nvSpPr>
        <p:spPr>
          <a:xfrm>
            <a:off x="390525" y="1116965"/>
            <a:ext cx="11410950" cy="521970"/>
          </a:xfrm>
          <a:prstGeom prst="rect">
            <a:avLst/>
          </a:prstGeom>
          <a:solidFill>
            <a:schemeClr val="accent1">
              <a:alpha val="23000"/>
            </a:schemeClr>
          </a:solidFill>
        </p:spPr>
        <p:txBody>
          <a:bodyPr wrap="square" rtlCol="0">
            <a:spAutoFit/>
          </a:bodyPr>
          <a:lstStyle/>
          <a:p>
            <a:pPr indent="0">
              <a:lnSpc>
                <a:spcPct val="140000"/>
              </a:lnSpc>
              <a:buFont typeface="Arial" panose="020B0604020202020204" pitchFamily="34" charset="0"/>
              <a:buNone/>
            </a:pP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glmnet( )</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函数</a:t>
            </a:r>
            <a:r>
              <a:rPr lang="zh-CN" altLang="en-US" sz="2000">
                <a:latin typeface="Times New Roman" panose="02020603050405020304" charset="0"/>
                <a:ea typeface="宋体" panose="02010600030101010101" pitchFamily="2" charset="-122"/>
                <a:cs typeface="Times New Roman" panose="02020603050405020304" charset="0"/>
              </a:rPr>
              <a:t>可拟合岭回归和</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等模型。基于</a:t>
            </a:r>
            <a:r>
              <a:rPr lang="en-US" altLang="zh-CN" sz="2000">
                <a:latin typeface="Times New Roman" panose="02020603050405020304" charset="0"/>
                <a:ea typeface="宋体" panose="02010600030101010101" pitchFamily="2" charset="-122"/>
                <a:cs typeface="Times New Roman" panose="02020603050405020304" charset="0"/>
              </a:rPr>
              <a:t>Hitters</a:t>
            </a:r>
            <a:r>
              <a:rPr lang="zh-CN" altLang="en-US" sz="2000">
                <a:latin typeface="Times New Roman" panose="02020603050405020304" charset="0"/>
                <a:ea typeface="宋体" panose="02010600030101010101" pitchFamily="2" charset="-122"/>
                <a:cs typeface="Times New Roman" panose="02020603050405020304" charset="0"/>
              </a:rPr>
              <a:t>数据集使用岭回归和</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模型预测</a:t>
            </a:r>
            <a:r>
              <a:rPr lang="en-US" altLang="zh-CN" sz="2000">
                <a:latin typeface="Times New Roman" panose="02020603050405020304" charset="0"/>
                <a:ea typeface="宋体" panose="02010600030101010101" pitchFamily="2" charset="-122"/>
                <a:cs typeface="Times New Roman" panose="02020603050405020304" charset="0"/>
              </a:rPr>
              <a:t>Salary</a:t>
            </a:r>
            <a:r>
              <a:rPr lang="zh-CN" altLang="en-US" sz="2000">
                <a:latin typeface="Times New Roman" panose="02020603050405020304" charset="0"/>
                <a:ea typeface="宋体" panose="02010600030101010101" pitchFamily="2" charset="-122"/>
                <a:cs typeface="Times New Roman" panose="02020603050405020304" charset="0"/>
              </a:rPr>
              <a:t>变量。</a:t>
            </a:r>
          </a:p>
        </p:txBody>
      </p:sp>
      <p:pic>
        <p:nvPicPr>
          <p:cNvPr id="4" name="图片 3"/>
          <p:cNvPicPr>
            <a:picLocks noChangeAspect="1"/>
          </p:cNvPicPr>
          <p:nvPr/>
        </p:nvPicPr>
        <p:blipFill>
          <a:blip r:embed="rId6"/>
          <a:stretch>
            <a:fillRect/>
          </a:stretch>
        </p:blipFill>
        <p:spPr>
          <a:xfrm>
            <a:off x="648970" y="1809750"/>
            <a:ext cx="5076825" cy="561975"/>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r>
              <a:rPr lang="en-US" altLang="zh-CN" sz="2800" b="1">
                <a:solidFill>
                  <a:schemeClr val="bg1"/>
                </a:solidFill>
                <a:latin typeface="Times New Roman" panose="02020603050405020304" charset="0"/>
                <a:cs typeface="Times New Roman" panose="02020603050405020304" charset="0"/>
                <a:sym typeface="+mn-ea"/>
              </a:rPr>
              <a:t>-R</a:t>
            </a:r>
            <a:r>
              <a:rPr lang="zh-CN" altLang="en-US" sz="2800" b="1">
                <a:solidFill>
                  <a:schemeClr val="bg1"/>
                </a:solidFill>
                <a:latin typeface="Times New Roman" panose="02020603050405020304" charset="0"/>
                <a:cs typeface="Times New Roman" panose="02020603050405020304" charset="0"/>
                <a:sym typeface="+mn-ea"/>
              </a:rPr>
              <a:t>实验</a:t>
            </a:r>
          </a:p>
        </p:txBody>
      </p:sp>
      <mc:AlternateContent xmlns:mc="http://schemas.openxmlformats.org/markup-compatibility/2006" xmlns:a14="http://schemas.microsoft.com/office/drawing/2010/main">
        <mc:Choice Requires="a14">
          <p:sp>
            <p:nvSpPr>
              <p:cNvPr id="5" name="文本框 4"/>
              <p:cNvSpPr txBox="1"/>
              <p:nvPr/>
            </p:nvSpPr>
            <p:spPr>
              <a:xfrm>
                <a:off x="710565" y="1005205"/>
                <a:ext cx="6112510" cy="398780"/>
              </a:xfrm>
              <a:prstGeom prst="rect">
                <a:avLst/>
              </a:prstGeom>
              <a:solidFill>
                <a:schemeClr val="accent1">
                  <a:alpha val="2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a:t>
                </a:r>
                <a14:m>
                  <m:oMath xmlns:m="http://schemas.openxmlformats.org/officeDocument/2006/math">
                    <m:r>
                      <a:rPr lang="en-US" altLang="zh-CN" sz="2000" i="1">
                        <a:latin typeface="Cambria Math" panose="02040503050406030204" charset="0"/>
                        <a:ea typeface="宋体" panose="02010600030101010101" pitchFamily="2" charset="-122"/>
                        <a:cs typeface="Cambria Math" panose="02040503050406030204" charset="0"/>
                      </a:rPr>
                      <m:t>𝑙</m:t>
                    </m:r>
                  </m:oMath>
                </a14:m>
                <a:r>
                  <a:rPr lang="en-US" altLang="zh-CN" sz="2000" baseline="-25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范数，</a:t>
                </a:r>
                <a:r>
                  <a:rPr lang="zh-CN" altLang="en-US" sz="2000">
                    <a:latin typeface="Times New Roman" panose="02020603050405020304" charset="0"/>
                    <a:ea typeface="宋体" panose="02010600030101010101" pitchFamily="2" charset="-122"/>
                    <a:cs typeface="Times New Roman" panose="02020603050405020304" charset="0"/>
                    <a:sym typeface="+mn-ea"/>
                  </a:rPr>
                  <a:t>λ</a:t>
                </a:r>
                <a:r>
                  <a:rPr lang="en-US" altLang="zh-CN" sz="2000">
                    <a:latin typeface="Times New Roman" panose="02020603050405020304" charset="0"/>
                    <a:ea typeface="宋体" panose="02010600030101010101" pitchFamily="2" charset="-122"/>
                    <a:cs typeface="Times New Roman" panose="02020603050405020304" charset="0"/>
                    <a:sym typeface="+mn-ea"/>
                  </a:rPr>
                  <a:t>=11498</a:t>
                </a:r>
                <a:r>
                  <a:rPr lang="zh-CN" altLang="en-US" sz="2000">
                    <a:latin typeface="Times New Roman" panose="02020603050405020304" charset="0"/>
                    <a:ea typeface="宋体" panose="02010600030101010101" pitchFamily="2" charset="-122"/>
                    <a:cs typeface="Times New Roman" panose="02020603050405020304" charset="0"/>
                    <a:sym typeface="+mn-ea"/>
                  </a:rPr>
                  <a:t>时系数估计结果：</a:t>
                </a:r>
              </a:p>
            </p:txBody>
          </p:sp>
        </mc:Choice>
        <mc:Fallback xmlns="">
          <p:sp>
            <p:nvSpPr>
              <p:cNvPr id="5" name="文本框 4"/>
              <p:cNvSpPr txBox="1">
                <a:spLocks noRot="1" noChangeAspect="1" noMove="1" noResize="1" noEditPoints="1" noAdjustHandles="1" noChangeArrowheads="1" noChangeShapeType="1" noTextEdit="1"/>
              </p:cNvSpPr>
              <p:nvPr/>
            </p:nvSpPr>
            <p:spPr>
              <a:xfrm>
                <a:off x="710565" y="1005205"/>
                <a:ext cx="6112510" cy="398780"/>
              </a:xfrm>
              <a:prstGeom prst="rect">
                <a:avLst/>
              </a:prstGeom>
              <a:blipFill rotWithShape="1">
                <a:blip r:embed="rId4"/>
                <a:stretch>
                  <a:fillRect b="-637"/>
                </a:stretch>
              </a:blipFill>
            </p:spPr>
            <p:txBody>
              <a:bodyPr/>
              <a:lstStyle/>
              <a:p>
                <a:r>
                  <a:rPr lang="zh-CN" altLang="en-US">
                    <a:noFill/>
                  </a:rPr>
                  <a:t> </a:t>
                </a:r>
              </a:p>
            </p:txBody>
          </p:sp>
        </mc:Fallback>
      </mc:AlternateContent>
      <p:pic>
        <p:nvPicPr>
          <p:cNvPr id="6" name="图片 5"/>
          <p:cNvPicPr>
            <a:picLocks noChangeAspect="1"/>
          </p:cNvPicPr>
          <p:nvPr/>
        </p:nvPicPr>
        <p:blipFill>
          <a:blip r:embed="rId5"/>
          <a:srcRect t="-842"/>
          <a:stretch>
            <a:fillRect/>
          </a:stretch>
        </p:blipFill>
        <p:spPr>
          <a:xfrm>
            <a:off x="1469390" y="4319905"/>
            <a:ext cx="7595870" cy="245745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710565" y="3920490"/>
                <a:ext cx="6112510" cy="398780"/>
              </a:xfrm>
              <a:prstGeom prst="rect">
                <a:avLst/>
              </a:prstGeom>
              <a:solidFill>
                <a:schemeClr val="accent1">
                  <a:alpha val="2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a:t>
                </a:r>
                <a14:m>
                  <m:oMath xmlns:m="http://schemas.openxmlformats.org/officeDocument/2006/math">
                    <m:r>
                      <a:rPr lang="en-US" altLang="zh-CN" sz="2000" i="1">
                        <a:latin typeface="Cambria Math" panose="02040503050406030204" charset="0"/>
                        <a:ea typeface="宋体" panose="02010600030101010101" pitchFamily="2" charset="-122"/>
                        <a:cs typeface="Cambria Math" panose="02040503050406030204" charset="0"/>
                      </a:rPr>
                      <m:t>𝑙</m:t>
                    </m:r>
                  </m:oMath>
                </a14:m>
                <a:r>
                  <a:rPr lang="en-US" altLang="zh-CN" sz="2000" baseline="-25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范数，</a:t>
                </a:r>
                <a:r>
                  <a:rPr lang="zh-CN" altLang="en-US" sz="2000">
                    <a:latin typeface="Times New Roman" panose="02020603050405020304" charset="0"/>
                    <a:ea typeface="宋体" panose="02010600030101010101" pitchFamily="2" charset="-122"/>
                    <a:cs typeface="Times New Roman" panose="02020603050405020304" charset="0"/>
                    <a:sym typeface="+mn-ea"/>
                  </a:rPr>
                  <a:t>λ</a:t>
                </a:r>
                <a:r>
                  <a:rPr lang="en-US" altLang="zh-CN" sz="2000">
                    <a:latin typeface="Times New Roman" panose="02020603050405020304" charset="0"/>
                    <a:ea typeface="宋体" panose="02010600030101010101" pitchFamily="2" charset="-122"/>
                    <a:cs typeface="Times New Roman" panose="02020603050405020304" charset="0"/>
                    <a:sym typeface="+mn-ea"/>
                  </a:rPr>
                  <a:t>=705</a:t>
                </a:r>
                <a:r>
                  <a:rPr lang="zh-CN" altLang="en-US" sz="2000">
                    <a:latin typeface="Times New Roman" panose="02020603050405020304" charset="0"/>
                    <a:ea typeface="宋体" panose="02010600030101010101" pitchFamily="2" charset="-122"/>
                    <a:cs typeface="Times New Roman" panose="02020603050405020304" charset="0"/>
                    <a:sym typeface="+mn-ea"/>
                  </a:rPr>
                  <a:t>时系数估计结果：</a:t>
                </a:r>
              </a:p>
            </p:txBody>
          </p:sp>
        </mc:Choice>
        <mc:Fallback xmlns="">
          <p:sp>
            <p:nvSpPr>
              <p:cNvPr id="7" name="文本框 6"/>
              <p:cNvSpPr txBox="1">
                <a:spLocks noRot="1" noChangeAspect="1" noMove="1" noResize="1" noEditPoints="1" noAdjustHandles="1" noChangeArrowheads="1" noChangeShapeType="1" noTextEdit="1"/>
              </p:cNvSpPr>
              <p:nvPr/>
            </p:nvSpPr>
            <p:spPr>
              <a:xfrm>
                <a:off x="710565" y="3920490"/>
                <a:ext cx="6112510" cy="398780"/>
              </a:xfrm>
              <a:prstGeom prst="rect">
                <a:avLst/>
              </a:prstGeom>
              <a:blipFill rotWithShape="1">
                <a:blip r:embed="rId6"/>
                <a:stretch>
                  <a:fillRect b="-637"/>
                </a:stretch>
              </a:blipFill>
            </p:spPr>
            <p:txBody>
              <a:bodyPr/>
              <a:lstStyle/>
              <a:p>
                <a:r>
                  <a:rPr lang="zh-CN" altLang="en-US">
                    <a:noFill/>
                  </a:rPr>
                  <a:t> </a:t>
                </a:r>
              </a:p>
            </p:txBody>
          </p:sp>
        </mc:Fallback>
      </mc:AlternateContent>
      <p:pic>
        <p:nvPicPr>
          <p:cNvPr id="8" name="图片 7"/>
          <p:cNvPicPr>
            <a:picLocks noChangeAspect="1"/>
          </p:cNvPicPr>
          <p:nvPr/>
        </p:nvPicPr>
        <p:blipFill>
          <a:blip r:embed="rId7"/>
          <a:stretch>
            <a:fillRect/>
          </a:stretch>
        </p:blipFill>
        <p:spPr>
          <a:xfrm>
            <a:off x="1555750" y="1457325"/>
            <a:ext cx="8194675" cy="2409825"/>
          </a:xfrm>
          <a:prstGeom prst="rect">
            <a:avLst/>
          </a:prstGeom>
        </p:spPr>
      </p:pic>
      <p:sp>
        <p:nvSpPr>
          <p:cNvPr id="9" name="矩形 8"/>
          <p:cNvSpPr/>
          <p:nvPr/>
        </p:nvSpPr>
        <p:spPr>
          <a:xfrm>
            <a:off x="1368425" y="3503930"/>
            <a:ext cx="4473575" cy="377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68425" y="6377940"/>
            <a:ext cx="4473575" cy="3994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565CE74E-AB26-4998-AD42-012C4C1AD076}" type="slidenum">
              <a:rPr lang="zh-CN" altLang="en-US" smtClean="0"/>
              <a:t>54</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r>
              <a:rPr lang="en-US" altLang="zh-CN" sz="2800" b="1">
                <a:solidFill>
                  <a:schemeClr val="bg1"/>
                </a:solidFill>
                <a:latin typeface="Times New Roman" panose="02020603050405020304" charset="0"/>
                <a:cs typeface="Times New Roman" panose="02020603050405020304" charset="0"/>
                <a:sym typeface="+mn-ea"/>
              </a:rPr>
              <a:t>-R</a:t>
            </a:r>
            <a:r>
              <a:rPr lang="zh-CN" altLang="en-US" sz="2800" b="1">
                <a:solidFill>
                  <a:schemeClr val="bg1"/>
                </a:solidFill>
                <a:latin typeface="Times New Roman" panose="02020603050405020304" charset="0"/>
                <a:cs typeface="Times New Roman" panose="02020603050405020304" charset="0"/>
                <a:sym typeface="+mn-ea"/>
              </a:rPr>
              <a:t>实验</a:t>
            </a:r>
          </a:p>
        </p:txBody>
      </p:sp>
      <p:pic>
        <p:nvPicPr>
          <p:cNvPr id="2" name="图片 1"/>
          <p:cNvPicPr>
            <a:picLocks noChangeAspect="1"/>
          </p:cNvPicPr>
          <p:nvPr/>
        </p:nvPicPr>
        <p:blipFill>
          <a:blip r:embed="rId4"/>
          <a:stretch>
            <a:fillRect/>
          </a:stretch>
        </p:blipFill>
        <p:spPr>
          <a:xfrm>
            <a:off x="986790" y="2603500"/>
            <a:ext cx="10066655" cy="2058670"/>
          </a:xfrm>
          <a:prstGeom prst="rect">
            <a:avLst/>
          </a:prstGeom>
        </p:spPr>
      </p:pic>
      <p:sp>
        <p:nvSpPr>
          <p:cNvPr id="3" name="文本框 2"/>
          <p:cNvSpPr txBox="1"/>
          <p:nvPr/>
        </p:nvSpPr>
        <p:spPr>
          <a:xfrm>
            <a:off x="904875" y="1509395"/>
            <a:ext cx="9872980" cy="398780"/>
          </a:xfrm>
          <a:prstGeom prst="rect">
            <a:avLst/>
          </a:prstGeom>
          <a:solidFill>
            <a:schemeClr val="accent1">
              <a:alpha val="2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latin typeface="Times New Roman" panose="02020603050405020304" charset="0"/>
                <a:ea typeface="宋体" panose="02010600030101010101" pitchFamily="2" charset="-122"/>
                <a:cs typeface="Times New Roman" panose="02020603050405020304" charset="0"/>
              </a:rPr>
              <a:t>predict ( ) </a:t>
            </a:r>
            <a:r>
              <a:rPr lang="zh-CN" altLang="en-US" sz="2000">
                <a:latin typeface="Times New Roman" panose="02020603050405020304" charset="0"/>
                <a:ea typeface="宋体" panose="02010600030101010101" pitchFamily="2" charset="-122"/>
                <a:cs typeface="Times New Roman" panose="02020603050405020304" charset="0"/>
              </a:rPr>
              <a:t>函数可以完成多种任务。可获得新</a:t>
            </a:r>
            <a:r>
              <a:rPr lang="zh-CN" altLang="en-US" sz="2000">
                <a:latin typeface="Times New Roman" panose="02020603050405020304" charset="0"/>
                <a:ea typeface="宋体" panose="02010600030101010101" pitchFamily="2" charset="-122"/>
                <a:cs typeface="Times New Roman" panose="02020603050405020304" charset="0"/>
                <a:sym typeface="+mn-ea"/>
              </a:rPr>
              <a:t>λ值对应的岭回归系数，如λ</a:t>
            </a:r>
            <a:r>
              <a:rPr lang="en-US" altLang="zh-CN" sz="2000">
                <a:latin typeface="Times New Roman" panose="02020603050405020304" charset="0"/>
                <a:ea typeface="宋体" panose="02010600030101010101" pitchFamily="2" charset="-122"/>
                <a:cs typeface="Times New Roman" panose="02020603050405020304" charset="0"/>
                <a:sym typeface="+mn-ea"/>
              </a:rPr>
              <a:t>=50.</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55</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srcRect r="38199" b="57863"/>
          <a:stretch>
            <a:fillRect/>
          </a:stretch>
        </p:blipFill>
        <p:spPr>
          <a:xfrm>
            <a:off x="831850" y="4702810"/>
            <a:ext cx="4010025" cy="500380"/>
          </a:xfrm>
          <a:prstGeom prst="rect">
            <a:avLst/>
          </a:prstGeom>
          <a:noFill/>
          <a:ln>
            <a:noFill/>
          </a:ln>
        </p:spPr>
      </p:pic>
      <p:sp>
        <p:nvSpPr>
          <p:cNvPr id="5" name="矩形 4"/>
          <p:cNvSpPr/>
          <p:nvPr/>
        </p:nvSpPr>
        <p:spPr>
          <a:xfrm>
            <a:off x="786765" y="4577715"/>
            <a:ext cx="4139565" cy="768985"/>
          </a:xfrm>
          <a:prstGeom prst="rect">
            <a:avLst/>
          </a:prstGeom>
          <a:solidFill>
            <a:srgbClr val="FFC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1165225" y="1693545"/>
            <a:ext cx="4413250" cy="931545"/>
          </a:xfrm>
          <a:prstGeom prst="rect">
            <a:avLst/>
          </a:prstGeom>
        </p:spPr>
      </p:pic>
      <p:sp>
        <p:nvSpPr>
          <p:cNvPr id="3" name="文本框 2"/>
          <p:cNvSpPr txBox="1"/>
          <p:nvPr/>
        </p:nvSpPr>
        <p:spPr>
          <a:xfrm>
            <a:off x="765810" y="1175385"/>
            <a:ext cx="8913495" cy="398780"/>
          </a:xfrm>
          <a:prstGeom prst="rect">
            <a:avLst/>
          </a:prstGeom>
          <a:solidFill>
            <a:schemeClr val="accent1">
              <a:alpha val="23000"/>
            </a:schemeClr>
          </a:solid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分割为训练集与测试集</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首先生成一个随机种子，保证实验可重复性。</a:t>
            </a:r>
          </a:p>
        </p:txBody>
      </p:sp>
      <p:sp>
        <p:nvSpPr>
          <p:cNvPr id="6" name="文本框 5"/>
          <p:cNvSpPr txBox="1"/>
          <p:nvPr/>
        </p:nvSpPr>
        <p:spPr>
          <a:xfrm>
            <a:off x="765810" y="2830195"/>
            <a:ext cx="6892925" cy="398780"/>
          </a:xfrm>
          <a:prstGeom prst="rect">
            <a:avLst/>
          </a:prstGeom>
          <a:solidFill>
            <a:schemeClr val="accent1">
              <a:alpha val="2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基于训练集建立岭回归模型，并计算λ</a:t>
            </a:r>
            <a:r>
              <a:rPr lang="en-US" altLang="zh-CN" sz="2000">
                <a:latin typeface="Times New Roman" panose="02020603050405020304" charset="0"/>
                <a:ea typeface="宋体" panose="02010600030101010101" pitchFamily="2" charset="-122"/>
                <a:cs typeface="Times New Roman" panose="02020603050405020304" charset="0"/>
              </a:rPr>
              <a:t>=4</a:t>
            </a:r>
            <a:r>
              <a:rPr lang="zh-CN" altLang="en-US" sz="2000">
                <a:latin typeface="Times New Roman" panose="02020603050405020304" charset="0"/>
                <a:ea typeface="宋体" panose="02010600030101010101" pitchFamily="2" charset="-122"/>
                <a:cs typeface="Times New Roman" panose="02020603050405020304" charset="0"/>
              </a:rPr>
              <a:t>时测试集的</a:t>
            </a:r>
            <a:r>
              <a:rPr lang="en-US" altLang="zh-CN" sz="2000">
                <a:latin typeface="Times New Roman" panose="02020603050405020304" charset="0"/>
                <a:ea typeface="宋体" panose="02010600030101010101" pitchFamily="2" charset="-122"/>
                <a:cs typeface="Times New Roman" panose="02020603050405020304" charset="0"/>
              </a:rPr>
              <a:t>MSE</a:t>
            </a:r>
            <a:r>
              <a:rPr lang="zh-CN" altLang="en-US" sz="2000">
                <a:latin typeface="Times New Roman" panose="02020603050405020304" charset="0"/>
                <a:ea typeface="宋体" panose="02010600030101010101" pitchFamily="2" charset="-122"/>
                <a:cs typeface="Times New Roman" panose="02020603050405020304" charset="0"/>
              </a:rPr>
              <a:t>。</a:t>
            </a:r>
          </a:p>
        </p:txBody>
      </p:sp>
      <p:pic>
        <p:nvPicPr>
          <p:cNvPr id="7" name="图片 6"/>
          <p:cNvPicPr>
            <a:picLocks noChangeAspect="1"/>
          </p:cNvPicPr>
          <p:nvPr/>
        </p:nvPicPr>
        <p:blipFill>
          <a:blip r:embed="rId6"/>
          <a:srcRect t="970" b="57045"/>
          <a:stretch>
            <a:fillRect/>
          </a:stretch>
        </p:blipFill>
        <p:spPr>
          <a:xfrm>
            <a:off x="1087755" y="3428365"/>
            <a:ext cx="9614535" cy="906145"/>
          </a:xfrm>
          <a:prstGeom prst="rect">
            <a:avLst/>
          </a:prstGeom>
        </p:spPr>
      </p:pic>
      <p:pic>
        <p:nvPicPr>
          <p:cNvPr id="8" name="图片 7"/>
          <p:cNvPicPr>
            <a:picLocks noChangeAspect="1"/>
          </p:cNvPicPr>
          <p:nvPr/>
        </p:nvPicPr>
        <p:blipFill>
          <a:blip r:embed="rId4"/>
          <a:srcRect t="40283"/>
          <a:stretch>
            <a:fillRect/>
          </a:stretch>
        </p:blipFill>
        <p:spPr>
          <a:xfrm>
            <a:off x="831850" y="5713095"/>
            <a:ext cx="5853430" cy="643890"/>
          </a:xfrm>
          <a:prstGeom prst="rect">
            <a:avLst/>
          </a:prstGeom>
          <a:ln>
            <a:noFill/>
          </a:ln>
        </p:spPr>
      </p:pic>
      <p:sp>
        <p:nvSpPr>
          <p:cNvPr id="10" name="文本框 9"/>
          <p:cNvSpPr txBox="1"/>
          <p:nvPr/>
        </p:nvSpPr>
        <p:spPr>
          <a:xfrm>
            <a:off x="5114925" y="4587240"/>
            <a:ext cx="6890385" cy="730885"/>
          </a:xfrm>
          <a:prstGeom prst="rect">
            <a:avLst/>
          </a:prstGeom>
          <a:solidFill>
            <a:schemeClr val="accent1">
              <a:lumMod val="75000"/>
              <a:alpha val="13000"/>
            </a:schemeClr>
          </a:solidFill>
        </p:spPr>
        <p:txBody>
          <a:bodyPr wrap="square" rtlCol="0">
            <a:spAutoFit/>
          </a:bodyPr>
          <a:lstStyle/>
          <a:p>
            <a:pPr>
              <a:lnSpc>
                <a:spcPct val="130000"/>
              </a:lnSpc>
            </a:pPr>
            <a:r>
              <a:rPr lang="zh-CN" altLang="en-US" sz="1600">
                <a:latin typeface="Times New Roman" panose="02020603050405020304" charset="0"/>
                <a:ea typeface="宋体" panose="02010600030101010101" pitchFamily="2" charset="-122"/>
                <a:cs typeface="Times New Roman" panose="02020603050405020304" charset="0"/>
              </a:rPr>
              <a:t>拟合只含有截距项模型，模型对测试集中的每个观测给出的预测值为训练集数据的均值。结果表明远大于</a:t>
            </a:r>
            <a:r>
              <a:rPr lang="zh-CN" altLang="en-US" sz="1600">
                <a:latin typeface="Times New Roman" panose="02020603050405020304" charset="0"/>
                <a:ea typeface="宋体" panose="02010600030101010101" pitchFamily="2" charset="-122"/>
                <a:cs typeface="Times New Roman" panose="02020603050405020304" charset="0"/>
                <a:sym typeface="+mn-ea"/>
              </a:rPr>
              <a:t>λ</a:t>
            </a:r>
            <a:r>
              <a:rPr lang="en-US" altLang="zh-CN" sz="1600">
                <a:latin typeface="Times New Roman" panose="02020603050405020304" charset="0"/>
                <a:ea typeface="宋体" panose="02010600030101010101" pitchFamily="2" charset="-122"/>
                <a:cs typeface="Times New Roman" panose="02020603050405020304" charset="0"/>
                <a:sym typeface="+mn-ea"/>
              </a:rPr>
              <a:t>=4</a:t>
            </a:r>
            <a:r>
              <a:rPr lang="zh-CN" altLang="en-US" sz="1600">
                <a:latin typeface="Times New Roman" panose="02020603050405020304" charset="0"/>
                <a:ea typeface="宋体" panose="02010600030101010101" pitchFamily="2" charset="-122"/>
                <a:cs typeface="Times New Roman" panose="02020603050405020304" charset="0"/>
                <a:sym typeface="+mn-ea"/>
              </a:rPr>
              <a:t>时拟合的岭回归模型测试集的</a:t>
            </a:r>
            <a:r>
              <a:rPr lang="en-US" altLang="zh-CN" sz="1600">
                <a:latin typeface="Times New Roman" panose="02020603050405020304" charset="0"/>
                <a:ea typeface="宋体" panose="02010600030101010101" pitchFamily="2" charset="-122"/>
                <a:cs typeface="Times New Roman" panose="02020603050405020304" charset="0"/>
                <a:sym typeface="+mn-ea"/>
              </a:rPr>
              <a:t>MSE</a:t>
            </a:r>
            <a:r>
              <a:rPr lang="zh-CN" altLang="en-US" sz="1600">
                <a:latin typeface="Times New Roman" panose="02020603050405020304" charset="0"/>
                <a:ea typeface="宋体" panose="02010600030101010101" pitchFamily="2" charset="-122"/>
                <a:cs typeface="Times New Roman" panose="02020603050405020304" charset="0"/>
                <a:sym typeface="+mn-ea"/>
              </a:rPr>
              <a:t>。</a:t>
            </a:r>
          </a:p>
        </p:txBody>
      </p:sp>
      <p:sp>
        <p:nvSpPr>
          <p:cNvPr id="11" name="文本框 10"/>
          <p:cNvSpPr txBox="1"/>
          <p:nvPr/>
        </p:nvSpPr>
        <p:spPr>
          <a:xfrm>
            <a:off x="6685280" y="5645150"/>
            <a:ext cx="4740910" cy="730885"/>
          </a:xfrm>
          <a:prstGeom prst="rect">
            <a:avLst/>
          </a:prstGeom>
          <a:solidFill>
            <a:schemeClr val="accent1">
              <a:lumMod val="75000"/>
              <a:alpha val="13000"/>
            </a:schemeClr>
          </a:solidFill>
        </p:spPr>
        <p:txBody>
          <a:bodyPr wrap="square" rtlCol="0">
            <a:spAutoFit/>
          </a:bodyPr>
          <a:lstStyle/>
          <a:p>
            <a:pPr>
              <a:lnSpc>
                <a:spcPct val="130000"/>
              </a:lnSpc>
            </a:pPr>
            <a:r>
              <a:rPr lang="zh-CN" altLang="en-US" sz="1600">
                <a:latin typeface="Times New Roman" panose="02020603050405020304" charset="0"/>
                <a:ea typeface="宋体" panose="02010600030101010101" pitchFamily="2" charset="-122"/>
                <a:cs typeface="Times New Roman" panose="02020603050405020304" charset="0"/>
              </a:rPr>
              <a:t>使用非常大的λ值拟合岭回归模型以获得同样</a:t>
            </a:r>
            <a:r>
              <a:rPr lang="en-US" altLang="zh-CN" sz="1600">
                <a:latin typeface="Times New Roman" panose="02020603050405020304" charset="0"/>
                <a:ea typeface="宋体" panose="02010600030101010101" pitchFamily="2" charset="-122"/>
                <a:cs typeface="Times New Roman" panose="02020603050405020304" charset="0"/>
              </a:rPr>
              <a:t>MSE</a:t>
            </a:r>
            <a:r>
              <a:rPr lang="zh-CN" altLang="en-US" sz="1600">
                <a:latin typeface="Times New Roman" panose="02020603050405020304" charset="0"/>
                <a:ea typeface="宋体" panose="02010600030101010101" pitchFamily="2" charset="-122"/>
                <a:cs typeface="Times New Roman" panose="02020603050405020304" charset="0"/>
              </a:rPr>
              <a:t>。</a:t>
            </a:r>
          </a:p>
          <a:p>
            <a:pPr>
              <a:lnSpc>
                <a:spcPct val="130000"/>
              </a:lnSpc>
            </a:pPr>
            <a:r>
              <a:rPr lang="zh-CN" altLang="en-US" sz="1600">
                <a:latin typeface="Times New Roman" panose="02020603050405020304" charset="0"/>
                <a:ea typeface="宋体" panose="02010600030101010101" pitchFamily="2" charset="-122"/>
                <a:cs typeface="Times New Roman" panose="02020603050405020304" charset="0"/>
              </a:rPr>
              <a:t>最小二乘回归是当</a:t>
            </a:r>
            <a:r>
              <a:rPr lang="zh-CN" altLang="en-US" sz="1600">
                <a:latin typeface="Times New Roman" panose="02020603050405020304" charset="0"/>
                <a:ea typeface="宋体" panose="02010600030101010101" pitchFamily="2" charset="-122"/>
                <a:cs typeface="Times New Roman" panose="02020603050405020304" charset="0"/>
                <a:sym typeface="+mn-ea"/>
              </a:rPr>
              <a:t>λ</a:t>
            </a:r>
            <a:r>
              <a:rPr lang="en-US" altLang="zh-CN" sz="1600">
                <a:latin typeface="Times New Roman" panose="02020603050405020304" charset="0"/>
                <a:ea typeface="宋体" panose="02010600030101010101" pitchFamily="2" charset="-122"/>
                <a:cs typeface="Times New Roman" panose="02020603050405020304" charset="0"/>
                <a:sym typeface="+mn-ea"/>
              </a:rPr>
              <a:t>=0</a:t>
            </a:r>
            <a:r>
              <a:rPr lang="zh-CN" altLang="en-US" sz="1600">
                <a:latin typeface="Times New Roman" panose="02020603050405020304" charset="0"/>
                <a:ea typeface="宋体" panose="02010600030101010101" pitchFamily="2" charset="-122"/>
                <a:cs typeface="Times New Roman" panose="02020603050405020304" charset="0"/>
                <a:sym typeface="+mn-ea"/>
              </a:rPr>
              <a:t>时的岭回归模型。</a:t>
            </a:r>
          </a:p>
        </p:txBody>
      </p:sp>
      <p:sp>
        <p:nvSpPr>
          <p:cNvPr id="12" name="矩形 11"/>
          <p:cNvSpPr/>
          <p:nvPr/>
        </p:nvSpPr>
        <p:spPr>
          <a:xfrm>
            <a:off x="786765" y="5645150"/>
            <a:ext cx="5713095" cy="732790"/>
          </a:xfrm>
          <a:prstGeom prst="rect">
            <a:avLst/>
          </a:prstGeom>
          <a:solidFill>
            <a:srgbClr val="FFC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565CE74E-AB26-4998-AD42-012C4C1AD076}" type="slidenum">
              <a:rPr lang="zh-CN" altLang="en-US" smtClean="0"/>
              <a:t>56</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
        <p:nvSpPr>
          <p:cNvPr id="4" name="文本框 3"/>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r>
              <a:rPr lang="en-US" altLang="zh-CN" sz="2800" b="1">
                <a:solidFill>
                  <a:schemeClr val="bg1"/>
                </a:solidFill>
                <a:latin typeface="Times New Roman" panose="02020603050405020304" charset="0"/>
                <a:cs typeface="Times New Roman" panose="02020603050405020304" charset="0"/>
                <a:sym typeface="+mn-ea"/>
              </a:rPr>
              <a:t>-R</a:t>
            </a:r>
            <a:r>
              <a:rPr lang="zh-CN" altLang="en-US" sz="2800" b="1">
                <a:solidFill>
                  <a:schemeClr val="bg1"/>
                </a:solidFill>
                <a:latin typeface="Times New Roman" panose="02020603050405020304" charset="0"/>
                <a:cs typeface="Times New Roman" panose="02020603050405020304" charset="0"/>
                <a:sym typeface="+mn-ea"/>
              </a:rPr>
              <a:t>实验</a:t>
            </a:r>
          </a:p>
        </p:txBody>
      </p:sp>
      <p:sp>
        <p:nvSpPr>
          <p:cNvPr id="19" name="文本框 18"/>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57225" y="1157605"/>
            <a:ext cx="10730230" cy="398780"/>
          </a:xfrm>
          <a:prstGeom prst="rect">
            <a:avLst/>
          </a:prstGeom>
          <a:solidFill>
            <a:schemeClr val="accent1">
              <a:lumMod val="75000"/>
              <a:alpha val="1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使用交叉验证选择调节参数</a:t>
            </a:r>
            <a:r>
              <a:rPr lang="zh-CN" altLang="en-US" sz="2000">
                <a:latin typeface="Times New Roman" panose="02020603050405020304" charset="0"/>
                <a:ea typeface="宋体" panose="02010600030101010101" pitchFamily="2" charset="-122"/>
                <a:cs typeface="Times New Roman" panose="02020603050405020304" charset="0"/>
                <a:sym typeface="+mn-ea"/>
              </a:rPr>
              <a:t>λ。在</a:t>
            </a:r>
            <a:r>
              <a:rPr lang="en-US" altLang="zh-CN" sz="2000">
                <a:latin typeface="Times New Roman" panose="02020603050405020304" charset="0"/>
                <a:ea typeface="宋体" panose="02010600030101010101" pitchFamily="2" charset="-122"/>
                <a:cs typeface="Times New Roman" panose="02020603050405020304" charset="0"/>
                <a:sym typeface="+mn-ea"/>
              </a:rPr>
              <a:t>R</a:t>
            </a:r>
            <a:r>
              <a:rPr lang="zh-CN" altLang="en-US" sz="2000">
                <a:latin typeface="Times New Roman" panose="02020603050405020304" charset="0"/>
                <a:ea typeface="宋体" panose="02010600030101010101" pitchFamily="2" charset="-122"/>
                <a:cs typeface="Times New Roman" panose="02020603050405020304" charset="0"/>
                <a:sym typeface="+mn-ea"/>
              </a:rPr>
              <a:t>中内置的交叉验证函数为</a:t>
            </a:r>
            <a:r>
              <a:rPr lang="en-US" altLang="zh-CN" sz="2000">
                <a:latin typeface="Times New Roman" panose="02020603050405020304" charset="0"/>
                <a:ea typeface="宋体" panose="02010600030101010101" pitchFamily="2" charset="-122"/>
                <a:cs typeface="Times New Roman" panose="02020603050405020304" charset="0"/>
                <a:sym typeface="+mn-ea"/>
              </a:rPr>
              <a:t>cv.glmnet()</a:t>
            </a:r>
            <a:r>
              <a:rPr lang="zh-CN" altLang="en-US" sz="2000">
                <a:latin typeface="Times New Roman" panose="02020603050405020304" charset="0"/>
                <a:ea typeface="宋体" panose="02010600030101010101" pitchFamily="2" charset="-122"/>
                <a:cs typeface="Times New Roman" panose="02020603050405020304" charset="0"/>
                <a:sym typeface="+mn-ea"/>
              </a:rPr>
              <a:t>。默认为十折交叉验证。</a:t>
            </a:r>
          </a:p>
        </p:txBody>
      </p:sp>
      <p:pic>
        <p:nvPicPr>
          <p:cNvPr id="6" name="图片 5"/>
          <p:cNvPicPr>
            <a:picLocks noChangeAspect="1"/>
          </p:cNvPicPr>
          <p:nvPr/>
        </p:nvPicPr>
        <p:blipFill>
          <a:blip r:embed="rId4"/>
          <a:srcRect l="885" t="1312"/>
          <a:stretch>
            <a:fillRect/>
          </a:stretch>
        </p:blipFill>
        <p:spPr>
          <a:xfrm>
            <a:off x="1938020" y="1900555"/>
            <a:ext cx="7771130" cy="4332605"/>
          </a:xfrm>
          <a:prstGeom prst="rect">
            <a:avLst/>
          </a:prstGeom>
        </p:spPr>
      </p:pic>
      <p:sp>
        <p:nvSpPr>
          <p:cNvPr id="2" name="灯片编号占位符 1"/>
          <p:cNvSpPr>
            <a:spLocks noGrp="1"/>
          </p:cNvSpPr>
          <p:nvPr>
            <p:ph type="sldNum" sz="quarter" idx="12"/>
          </p:nvPr>
        </p:nvSpPr>
        <p:spPr/>
        <p:txBody>
          <a:bodyPr/>
          <a:lstStyle/>
          <a:p>
            <a:fld id="{565CE74E-AB26-4998-AD42-012C4C1AD076}" type="slidenum">
              <a:rPr lang="zh-CN" altLang="en-US" smtClean="0"/>
              <a:t>57</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
        <p:nvSpPr>
          <p:cNvPr id="4" name="文本框 3"/>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latin typeface="Times New Roman" panose="02020603050405020304" charset="0"/>
                <a:cs typeface="Times New Roman" panose="02020603050405020304" charset="0"/>
                <a:sym typeface="+mn-ea"/>
              </a:rPr>
              <a:t>岭回归</a:t>
            </a:r>
            <a:r>
              <a:rPr lang="en-US" altLang="zh-CN" sz="2800" b="1">
                <a:solidFill>
                  <a:schemeClr val="bg1"/>
                </a:solidFill>
                <a:latin typeface="Times New Roman" panose="02020603050405020304" charset="0"/>
                <a:cs typeface="Times New Roman" panose="02020603050405020304" charset="0"/>
                <a:sym typeface="+mn-ea"/>
              </a:rPr>
              <a:t>-R</a:t>
            </a:r>
            <a:r>
              <a:rPr lang="zh-CN" altLang="en-US" sz="2800" b="1">
                <a:solidFill>
                  <a:schemeClr val="bg1"/>
                </a:solidFill>
                <a:latin typeface="Times New Roman" panose="02020603050405020304" charset="0"/>
                <a:cs typeface="Times New Roman" panose="02020603050405020304" charset="0"/>
                <a:sym typeface="+mn-ea"/>
              </a:rPr>
              <a:t>实验</a:t>
            </a:r>
          </a:p>
        </p:txBody>
      </p:sp>
      <p:sp>
        <p:nvSpPr>
          <p:cNvPr id="11" name="文本框 10"/>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en-US" altLang="zh-CN" sz="2800" b="1">
                <a:solidFill>
                  <a:schemeClr val="bg1"/>
                </a:solidFill>
                <a:latin typeface="Times New Roman" panose="02020603050405020304" charset="0"/>
                <a:cs typeface="Times New Roman" panose="02020603050405020304" charset="0"/>
                <a:sym typeface="+mn-ea"/>
              </a:rPr>
              <a:t>lasso-R</a:t>
            </a:r>
            <a:r>
              <a:rPr lang="zh-CN" altLang="en-US" sz="2800" b="1">
                <a:solidFill>
                  <a:schemeClr val="bg1"/>
                </a:solidFill>
                <a:latin typeface="Times New Roman" panose="02020603050405020304" charset="0"/>
                <a:cs typeface="Times New Roman" panose="02020603050405020304" charset="0"/>
                <a:sym typeface="+mn-ea"/>
              </a:rPr>
              <a:t>实验</a:t>
            </a:r>
          </a:p>
        </p:txBody>
      </p:sp>
      <p:sp>
        <p:nvSpPr>
          <p:cNvPr id="2" name="文本框 1"/>
          <p:cNvSpPr txBox="1"/>
          <p:nvPr/>
        </p:nvSpPr>
        <p:spPr>
          <a:xfrm>
            <a:off x="756285" y="1068705"/>
            <a:ext cx="10526395" cy="398780"/>
          </a:xfrm>
          <a:prstGeom prst="rect">
            <a:avLst/>
          </a:prstGeom>
          <a:solidFill>
            <a:schemeClr val="accent1">
              <a:lumMod val="75000"/>
              <a:alpha val="1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glmnet( ) </a:t>
            </a:r>
            <a:r>
              <a:rPr lang="zh-CN" altLang="en-US" sz="2000">
                <a:latin typeface="Times New Roman" panose="02020603050405020304" charset="0"/>
                <a:ea typeface="宋体" panose="02010600030101010101" pitchFamily="2" charset="-122"/>
                <a:cs typeface="Times New Roman" panose="02020603050405020304" charset="0"/>
              </a:rPr>
              <a:t>函数中拟合</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模型，除</a:t>
            </a:r>
            <a:r>
              <a:rPr lang="en-US" altLang="zh-CN" sz="2000">
                <a:latin typeface="Times New Roman" panose="02020603050405020304" charset="0"/>
                <a:ea typeface="宋体" panose="02010600030101010101" pitchFamily="2" charset="-122"/>
                <a:cs typeface="Times New Roman" panose="02020603050405020304" charset="0"/>
              </a:rPr>
              <a:t>alpha=1</a:t>
            </a:r>
            <a:r>
              <a:rPr lang="zh-CN" altLang="en-US" sz="2000">
                <a:latin typeface="Times New Roman" panose="02020603050405020304" charset="0"/>
                <a:ea typeface="宋体" panose="02010600030101010101" pitchFamily="2" charset="-122"/>
                <a:cs typeface="Times New Roman" panose="02020603050405020304" charset="0"/>
              </a:rPr>
              <a:t>外其他语句与上述拟合岭回归模型语句一样。</a:t>
            </a:r>
          </a:p>
        </p:txBody>
      </p:sp>
      <p:pic>
        <p:nvPicPr>
          <p:cNvPr id="4" name="图片 3"/>
          <p:cNvPicPr>
            <a:picLocks noChangeAspect="1"/>
          </p:cNvPicPr>
          <p:nvPr/>
        </p:nvPicPr>
        <p:blipFill>
          <a:blip r:embed="rId4"/>
          <a:srcRect l="1175" t="7862" r="-892"/>
          <a:stretch>
            <a:fillRect/>
          </a:stretch>
        </p:blipFill>
        <p:spPr>
          <a:xfrm>
            <a:off x="900430" y="1722120"/>
            <a:ext cx="7120890" cy="455930"/>
          </a:xfrm>
          <a:prstGeom prst="rect">
            <a:avLst/>
          </a:prstGeom>
        </p:spPr>
      </p:pic>
      <p:pic>
        <p:nvPicPr>
          <p:cNvPr id="5" name="图片 4"/>
          <p:cNvPicPr>
            <a:picLocks noChangeAspect="1"/>
          </p:cNvPicPr>
          <p:nvPr/>
        </p:nvPicPr>
        <p:blipFill>
          <a:blip r:embed="rId5"/>
          <a:srcRect t="4676" b="2040"/>
          <a:stretch>
            <a:fillRect/>
          </a:stretch>
        </p:blipFill>
        <p:spPr>
          <a:xfrm>
            <a:off x="5812155" y="2026920"/>
            <a:ext cx="5196840" cy="4455795"/>
          </a:xfrm>
          <a:prstGeom prst="rect">
            <a:avLst/>
          </a:prstGeom>
        </p:spPr>
      </p:pic>
      <p:sp>
        <p:nvSpPr>
          <p:cNvPr id="10" name="文本框 9"/>
          <p:cNvSpPr txBox="1"/>
          <p:nvPr/>
        </p:nvSpPr>
        <p:spPr>
          <a:xfrm>
            <a:off x="756285" y="3463290"/>
            <a:ext cx="4941570" cy="1568450"/>
          </a:xfrm>
          <a:prstGeom prst="rect">
            <a:avLst/>
          </a:prstGeom>
          <a:solidFill>
            <a:schemeClr val="accent1">
              <a:lumMod val="75000"/>
              <a:alpha val="13000"/>
            </a:schemeClr>
          </a:solidFill>
        </p:spPr>
        <p:txBody>
          <a:bodyPr wrap="square" rtlCol="0">
            <a:spAutoFit/>
          </a:bodyPr>
          <a:lstStyle/>
          <a:p>
            <a:pPr>
              <a:lnSpc>
                <a:spcPct val="160000"/>
              </a:lnSpc>
            </a:pPr>
            <a:r>
              <a:rPr lang="zh-CN" altLang="en-US" sz="2000">
                <a:latin typeface="Times New Roman" panose="02020603050405020304" charset="0"/>
                <a:ea typeface="宋体" panose="02010600030101010101" pitchFamily="2" charset="-122"/>
                <a:cs typeface="Times New Roman" panose="02020603050405020304" charset="0"/>
              </a:rPr>
              <a:t>随着调节参数的选择不同，某些预测变量的系数会变为</a:t>
            </a:r>
            <a:r>
              <a:rPr lang="en-US" altLang="zh-CN" sz="2000">
                <a:latin typeface="Times New Roman" panose="02020603050405020304" charset="0"/>
                <a:ea typeface="宋体" panose="02010600030101010101" pitchFamily="2" charset="-122"/>
                <a:cs typeface="Times New Roman" panose="02020603050405020304" charset="0"/>
              </a:rPr>
              <a:t>0</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 MSE</a:t>
            </a:r>
            <a:r>
              <a:rPr lang="zh-CN" altLang="en-US" sz="2000">
                <a:latin typeface="Times New Roman" panose="02020603050405020304" charset="0"/>
                <a:ea typeface="宋体" panose="02010600030101010101" pitchFamily="2" charset="-122"/>
                <a:cs typeface="Times New Roman" panose="02020603050405020304" charset="0"/>
              </a:rPr>
              <a:t>结果明显小于空模型与最小二乘模型。</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58</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
        <p:nvSpPr>
          <p:cNvPr id="11" name="矩形 10"/>
          <p:cNvSpPr/>
          <p:nvPr/>
        </p:nvSpPr>
        <p:spPr>
          <a:xfrm>
            <a:off x="5393690" y="1634490"/>
            <a:ext cx="1046480" cy="350520"/>
          </a:xfrm>
          <a:prstGeom prst="rect">
            <a:avLst/>
          </a:prstGeom>
          <a:solidFill>
            <a:schemeClr val="accent4">
              <a:alpha val="21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a:stretch>
            <a:fillRect/>
          </a:stretch>
        </p:blipFill>
        <p:spPr>
          <a:xfrm>
            <a:off x="6372860" y="664210"/>
            <a:ext cx="5694045" cy="4260850"/>
          </a:xfrm>
          <a:prstGeom prst="rect">
            <a:avLst/>
          </a:prstGeom>
        </p:spPr>
      </p:pic>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en-US" altLang="zh-CN" sz="2800" b="1">
                <a:solidFill>
                  <a:schemeClr val="bg1"/>
                </a:solidFill>
                <a:latin typeface="Times New Roman" panose="02020603050405020304" charset="0"/>
                <a:cs typeface="Times New Roman" panose="02020603050405020304" charset="0"/>
                <a:sym typeface="+mn-ea"/>
              </a:rPr>
              <a:t>lasso-R</a:t>
            </a:r>
            <a:r>
              <a:rPr lang="zh-CN" altLang="en-US" sz="2800" b="1">
                <a:solidFill>
                  <a:schemeClr val="bg1"/>
                </a:solidFill>
                <a:latin typeface="Times New Roman" panose="02020603050405020304" charset="0"/>
                <a:cs typeface="Times New Roman" panose="02020603050405020304" charset="0"/>
                <a:sym typeface="+mn-ea"/>
              </a:rPr>
              <a:t>实验</a:t>
            </a:r>
          </a:p>
        </p:txBody>
      </p:sp>
      <p:sp>
        <p:nvSpPr>
          <p:cNvPr id="2" name="文本框 1"/>
          <p:cNvSpPr txBox="1"/>
          <p:nvPr/>
        </p:nvSpPr>
        <p:spPr>
          <a:xfrm>
            <a:off x="756285" y="1068705"/>
            <a:ext cx="5062220" cy="398780"/>
          </a:xfrm>
          <a:prstGeom prst="rect">
            <a:avLst/>
          </a:prstGeom>
          <a:solidFill>
            <a:schemeClr val="accent1">
              <a:lumMod val="75000"/>
              <a:alpha val="13000"/>
            </a:schemeClr>
          </a:solidFill>
        </p:spPr>
        <p:txBody>
          <a:bodyPr wrap="square" rtlCol="0">
            <a:spAutoFit/>
          </a:bodyPr>
          <a:lstStyle/>
          <a:p>
            <a:r>
              <a:rPr sz="2000">
                <a:latin typeface="Times New Roman" panose="02020603050405020304" charset="0"/>
                <a:ea typeface="宋体" panose="02010600030101010101" pitchFamily="2" charset="-122"/>
                <a:cs typeface="Times New Roman" panose="02020603050405020304" charset="0"/>
              </a:rPr>
              <a:t>使用交叉验证并计算相应的测试误差。</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59</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pic>
        <p:nvPicPr>
          <p:cNvPr id="6" name="图片 5"/>
          <p:cNvPicPr>
            <a:picLocks noChangeAspect="1"/>
          </p:cNvPicPr>
          <p:nvPr/>
        </p:nvPicPr>
        <p:blipFill>
          <a:blip r:embed="rId5"/>
          <a:srcRect t="-132" r="21206" b="66519"/>
          <a:stretch>
            <a:fillRect/>
          </a:stretch>
        </p:blipFill>
        <p:spPr>
          <a:xfrm>
            <a:off x="756285" y="1669415"/>
            <a:ext cx="5616575" cy="723900"/>
          </a:xfrm>
          <a:prstGeom prst="rect">
            <a:avLst/>
          </a:prstGeom>
        </p:spPr>
      </p:pic>
      <p:sp>
        <p:nvSpPr>
          <p:cNvPr id="15" name="文本框 14"/>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5"/>
          <a:srcRect t="33562" r="6358"/>
          <a:stretch>
            <a:fillRect/>
          </a:stretch>
        </p:blipFill>
        <p:spPr>
          <a:xfrm>
            <a:off x="756285" y="4144010"/>
            <a:ext cx="6777355" cy="1452880"/>
          </a:xfrm>
          <a:prstGeom prst="rect">
            <a:avLst/>
          </a:prstGeom>
        </p:spPr>
      </p:pic>
      <p:sp>
        <p:nvSpPr>
          <p:cNvPr id="8" name="文本框 7"/>
          <p:cNvSpPr txBox="1"/>
          <p:nvPr/>
        </p:nvSpPr>
        <p:spPr>
          <a:xfrm>
            <a:off x="755650" y="2743200"/>
            <a:ext cx="5062855" cy="891540"/>
          </a:xfrm>
          <a:prstGeom prst="rect">
            <a:avLst/>
          </a:prstGeom>
          <a:solidFill>
            <a:schemeClr val="accent1">
              <a:alpha val="10000"/>
            </a:schemeClr>
          </a:solidFill>
        </p:spPr>
        <p:txBody>
          <a:bodyPr wrap="square" rtlCol="0" anchor="t">
            <a:spAutoFit/>
          </a:bodyPr>
          <a:lstStyle/>
          <a:p>
            <a:pPr algn="l">
              <a:lnSpc>
                <a:spcPct val="130000"/>
              </a:lnSpc>
              <a:buClrTx/>
              <a:buSzTx/>
              <a:buFontTx/>
            </a:pPr>
            <a:r>
              <a:rPr sz="2000">
                <a:latin typeface="Times New Roman" panose="02020603050405020304" charset="0"/>
                <a:ea typeface="宋体" panose="02010600030101010101" pitchFamily="2" charset="-122"/>
                <a:cs typeface="Times New Roman" panose="02020603050405020304" charset="0"/>
              </a:rPr>
              <a:t>输出结果的测试 MSE 现显小于空模型和最小二乘模</a:t>
            </a:r>
            <a:r>
              <a:rPr lang="zh-CN" sz="2000">
                <a:latin typeface="Times New Roman" panose="02020603050405020304" charset="0"/>
                <a:ea typeface="宋体" panose="02010600030101010101" pitchFamily="2" charset="-122"/>
                <a:cs typeface="Times New Roman" panose="02020603050405020304" charset="0"/>
              </a:rPr>
              <a:t>型。</a:t>
            </a:r>
            <a:endParaRPr lang="zh-CN" sz="2000">
              <a:latin typeface="Times New Roman" panose="02020603050405020304" charset="0"/>
              <a:ea typeface="宋体" panose="02010600030101010101" pitchFamily="2" charset="-122"/>
              <a:cs typeface="Times New Roman" panose="02020603050405020304" charset="0"/>
              <a:sym typeface="+mn-ea"/>
            </a:endParaRPr>
          </a:p>
        </p:txBody>
      </p:sp>
      <p:sp>
        <p:nvSpPr>
          <p:cNvPr id="12" name="文本框 11"/>
          <p:cNvSpPr txBox="1"/>
          <p:nvPr/>
        </p:nvSpPr>
        <p:spPr>
          <a:xfrm>
            <a:off x="669290" y="5835650"/>
            <a:ext cx="8951595" cy="398780"/>
          </a:xfrm>
          <a:prstGeom prst="rect">
            <a:avLst/>
          </a:prstGeom>
          <a:solidFill>
            <a:schemeClr val="accent1">
              <a:alpha val="10000"/>
            </a:schemeClr>
          </a:solidFill>
        </p:spPr>
        <p:txBody>
          <a:bodyPr wrap="square" rtlCol="0" anchor="t">
            <a:spAutoFit/>
          </a:bodyPr>
          <a:lstStyle/>
          <a:p>
            <a:r>
              <a:rPr lang="zh-CN" altLang="en-US" sz="2000">
                <a:latin typeface="Times New Roman" panose="02020603050405020304" charset="0"/>
                <a:ea typeface="宋体" panose="02010600030101010101" pitchFamily="2" charset="-122"/>
                <a:cs typeface="Times New Roman" panose="02020603050405020304" charset="0"/>
              </a:rPr>
              <a:t>计算得到交叉验证误差最小的λ值，那么可求出与该值相对应的测试 MSE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子集选择</a:t>
            </a:r>
          </a:p>
        </p:txBody>
      </p:sp>
      <p:sp>
        <p:nvSpPr>
          <p:cNvPr id="2" name="文本框 1"/>
          <p:cNvSpPr txBox="1"/>
          <p:nvPr/>
        </p:nvSpPr>
        <p:spPr>
          <a:xfrm>
            <a:off x="2832735" y="1351915"/>
            <a:ext cx="8220710" cy="891540"/>
          </a:xfrm>
          <a:prstGeom prst="rect">
            <a:avLst/>
          </a:prstGeom>
          <a:noFill/>
        </p:spPr>
        <p:txBody>
          <a:bodyPr wrap="square" rtlCol="0" anchor="t">
            <a:spAutoFit/>
          </a:bodyPr>
          <a:lstStyle/>
          <a:p>
            <a:pPr>
              <a:lnSpc>
                <a:spcPct val="130000"/>
              </a:lnSpc>
            </a:pPr>
            <a:r>
              <a:rPr lang="zh-CN" altLang="en-US" sz="2000">
                <a:latin typeface="宋体" panose="02010600030101010101" pitchFamily="2" charset="-122"/>
                <a:ea typeface="宋体" panose="02010600030101010101" pitchFamily="2" charset="-122"/>
                <a:cs typeface="宋体" panose="02010600030101010101" pitchFamily="2" charset="-122"/>
              </a:rPr>
              <a:t>从</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宋体" panose="02010600030101010101" pitchFamily="2" charset="-122"/>
                <a:ea typeface="宋体" panose="02010600030101010101" pitchFamily="2" charset="-122"/>
                <a:cs typeface="宋体" panose="02010600030101010101" pitchFamily="2" charset="-122"/>
              </a:rPr>
              <a:t>个预测变量中挑选出与响应变量相关的变量形成子集，再对缩减的变量集合使用最小二乘方法。</a:t>
            </a:r>
          </a:p>
        </p:txBody>
      </p:sp>
      <p:sp>
        <p:nvSpPr>
          <p:cNvPr id="4" name="文本框 3"/>
          <p:cNvSpPr txBox="1"/>
          <p:nvPr/>
        </p:nvSpPr>
        <p:spPr>
          <a:xfrm>
            <a:off x="2832100" y="2893060"/>
            <a:ext cx="8221980" cy="1291590"/>
          </a:xfrm>
          <a:prstGeom prst="rect">
            <a:avLst/>
          </a:prstGeom>
          <a:noFill/>
        </p:spPr>
        <p:txBody>
          <a:bodyPr wrap="square" rtlCol="0" anchor="t">
            <a:spAutoFit/>
          </a:bodyPr>
          <a:lstStyle/>
          <a:p>
            <a:pPr>
              <a:lnSpc>
                <a:spcPct val="130000"/>
              </a:lnSpc>
            </a:pPr>
            <a:r>
              <a:rPr lang="zh-CN" altLang="en-US" sz="2000">
                <a:latin typeface="Times New Roman" panose="02020603050405020304" charset="0"/>
                <a:ea typeface="宋体" panose="02010600030101010101" pitchFamily="2" charset="-122"/>
                <a:cs typeface="Times New Roman" panose="02020603050405020304" charset="0"/>
              </a:rPr>
              <a:t>基于全部</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个预测变量进行模型的拟合，与最小二乘方法相比，该方法可以将估计系数往零的方向进行压缩。</a:t>
            </a:r>
            <a:r>
              <a:rPr lang="zh-CN" altLang="en-US" sz="2000">
                <a:latin typeface="Times New Roman" panose="02020603050405020304" charset="0"/>
                <a:ea typeface="宋体" panose="02010600030101010101" pitchFamily="2" charset="-122"/>
                <a:cs typeface="Times New Roman" panose="02020603050405020304" charset="0"/>
                <a:sym typeface="+mn-ea"/>
              </a:rPr>
              <a:t>通过系数缩减(又称正则化 ) 减少方差，</a:t>
            </a:r>
            <a:r>
              <a:rPr lang="zh-CN" altLang="en-US" sz="2000">
                <a:latin typeface="Times New Roman" panose="02020603050405020304" charset="0"/>
                <a:ea typeface="宋体" panose="02010600030101010101" pitchFamily="2" charset="-122"/>
                <a:cs typeface="Times New Roman" panose="02020603050405020304" charset="0"/>
              </a:rPr>
              <a:t>还可以用于变量选择。</a:t>
            </a:r>
          </a:p>
        </p:txBody>
      </p:sp>
      <p:sp>
        <p:nvSpPr>
          <p:cNvPr id="5" name="文本框 4"/>
          <p:cNvSpPr txBox="1"/>
          <p:nvPr/>
        </p:nvSpPr>
        <p:spPr>
          <a:xfrm>
            <a:off x="2832100" y="4701540"/>
            <a:ext cx="8282940" cy="1291590"/>
          </a:xfrm>
          <a:prstGeom prst="rect">
            <a:avLst/>
          </a:prstGeom>
          <a:noFill/>
        </p:spPr>
        <p:txBody>
          <a:bodyPr wrap="square" rtlCol="0" anchor="t">
            <a:spAutoFit/>
          </a:bodyPr>
          <a:lstStyle/>
          <a:p>
            <a:pPr>
              <a:lnSpc>
                <a:spcPct val="130000"/>
              </a:lnSpc>
            </a:pPr>
            <a:r>
              <a:rPr lang="zh-CN" altLang="en-US" sz="2000">
                <a:latin typeface="Times New Roman" panose="02020603050405020304" charset="0"/>
                <a:ea typeface="宋体" panose="02010600030101010101" pitchFamily="2" charset="-122"/>
                <a:cs typeface="Times New Roman" panose="02020603050405020304" charset="0"/>
              </a:rPr>
              <a:t>将</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维预测变量投影至 </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维子空间中 M&lt;p。这通常通过计算这</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个变量的</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种不同的线性组合或称投影来实现。将这个不同的投影作为预测变量，再使用最小二乘法拟合线性回归模裂。</a:t>
            </a:r>
          </a:p>
        </p:txBody>
      </p:sp>
      <p:grpSp>
        <p:nvGrpSpPr>
          <p:cNvPr id="3" name="组合 2"/>
          <p:cNvGrpSpPr/>
          <p:nvPr/>
        </p:nvGrpSpPr>
        <p:grpSpPr>
          <a:xfrm>
            <a:off x="0" y="238760"/>
            <a:ext cx="3237865" cy="622935"/>
            <a:chOff x="1" y="238656"/>
            <a:chExt cx="2139695" cy="568740"/>
          </a:xfrm>
          <a:solidFill>
            <a:srgbClr val="4B7FB1"/>
          </a:solidFill>
        </p:grpSpPr>
        <p:sp>
          <p:nvSpPr>
            <p:cNvPr id="6"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改进方法</a:t>
            </a:r>
          </a:p>
        </p:txBody>
      </p:sp>
      <p:sp>
        <p:nvSpPr>
          <p:cNvPr id="9" name="圆角矩形 8"/>
          <p:cNvSpPr/>
          <p:nvPr/>
        </p:nvSpPr>
        <p:spPr>
          <a:xfrm>
            <a:off x="880110" y="1513205"/>
            <a:ext cx="1652270" cy="5695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10" name="圆角矩形 9"/>
          <p:cNvSpPr/>
          <p:nvPr/>
        </p:nvSpPr>
        <p:spPr>
          <a:xfrm>
            <a:off x="880110" y="3138170"/>
            <a:ext cx="1652905" cy="801370"/>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a:p>
            <a:pPr algn="ctr"/>
            <a:r>
              <a:rPr lang="zh-CN" altLang="en-US" sz="2000" b="1"/>
              <a:t>（正则化）</a:t>
            </a:r>
          </a:p>
        </p:txBody>
      </p:sp>
      <p:sp>
        <p:nvSpPr>
          <p:cNvPr id="11" name="圆角矩形 10"/>
          <p:cNvSpPr/>
          <p:nvPr/>
        </p:nvSpPr>
        <p:spPr>
          <a:xfrm>
            <a:off x="880110" y="5012690"/>
            <a:ext cx="1652905" cy="57658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降维法</a:t>
            </a:r>
          </a:p>
        </p:txBody>
      </p:sp>
      <p:sp>
        <p:nvSpPr>
          <p:cNvPr id="12" name="灯片编号占位符 11"/>
          <p:cNvSpPr>
            <a:spLocks noGrp="1"/>
          </p:cNvSpPr>
          <p:nvPr>
            <p:ph type="sldNum" sz="quarter" idx="12"/>
          </p:nvPr>
        </p:nvSpPr>
        <p:spPr/>
        <p:txBody>
          <a:bodyPr/>
          <a:lstStyle/>
          <a:p>
            <a:fld id="{565CE74E-AB26-4998-AD42-012C4C1AD076}" type="slidenum">
              <a:rPr lang="zh-CN" altLang="en-US" smtClean="0"/>
              <a:t>6</a:t>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a:srcRect b="3118"/>
          <a:stretch>
            <a:fillRect/>
          </a:stretch>
        </p:blipFill>
        <p:spPr>
          <a:xfrm>
            <a:off x="2204951" y="1902466"/>
            <a:ext cx="7054066" cy="4431552"/>
          </a:xfrm>
          <a:prstGeom prst="rect">
            <a:avLst/>
          </a:prstGeom>
        </p:spPr>
      </p:pic>
      <p:grpSp>
        <p:nvGrpSpPr>
          <p:cNvPr id="32" name="组合 31"/>
          <p:cNvGrpSpPr/>
          <p:nvPr/>
        </p:nvGrpSpPr>
        <p:grpSpPr>
          <a:xfrm>
            <a:off x="-10795" y="241300"/>
            <a:ext cx="3237865" cy="622935"/>
            <a:chOff x="1" y="238656"/>
            <a:chExt cx="2139695" cy="568740"/>
          </a:xfrm>
          <a:solidFill>
            <a:srgbClr val="F4B183"/>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pPr algn="l"/>
            <a:r>
              <a:rPr lang="en-US" altLang="zh-CN" sz="2800" b="1">
                <a:solidFill>
                  <a:schemeClr val="bg1"/>
                </a:solidFill>
                <a:latin typeface="Times New Roman" panose="02020603050405020304" charset="0"/>
                <a:cs typeface="Times New Roman" panose="02020603050405020304" charset="0"/>
                <a:sym typeface="+mn-ea"/>
              </a:rPr>
              <a:t>lasso-R</a:t>
            </a:r>
            <a:r>
              <a:rPr lang="zh-CN" altLang="en-US" sz="2800" b="1">
                <a:solidFill>
                  <a:schemeClr val="bg1"/>
                </a:solidFill>
                <a:latin typeface="Times New Roman" panose="02020603050405020304" charset="0"/>
                <a:cs typeface="Times New Roman" panose="02020603050405020304" charset="0"/>
                <a:sym typeface="+mn-ea"/>
              </a:rPr>
              <a:t>实验</a:t>
            </a:r>
          </a:p>
        </p:txBody>
      </p:sp>
      <p:sp>
        <p:nvSpPr>
          <p:cNvPr id="8" name="文本框 7"/>
          <p:cNvSpPr txBox="1"/>
          <p:nvPr/>
        </p:nvSpPr>
        <p:spPr>
          <a:xfrm>
            <a:off x="842010" y="1049655"/>
            <a:ext cx="10508615" cy="892552"/>
          </a:xfrm>
          <a:prstGeom prst="rect">
            <a:avLst/>
          </a:prstGeom>
          <a:solidFill>
            <a:schemeClr val="accent1">
              <a:lumMod val="75000"/>
              <a:alpha val="13000"/>
            </a:schemeClr>
          </a:solidFill>
        </p:spPr>
        <p:txBody>
          <a:bodyPr wrap="square" rtlCol="0">
            <a:spAutoFit/>
          </a:bodyPr>
          <a:lstStyle/>
          <a:p>
            <a:pPr>
              <a:lnSpc>
                <a:spcPct val="130000"/>
              </a:lnSpc>
            </a:pPr>
            <a:r>
              <a:rPr lang="en-US" altLang="zh-CN" sz="2000" dirty="0">
                <a:latin typeface="Times New Roman" panose="02020603050405020304" charset="0"/>
                <a:ea typeface="宋体" panose="02010600030101010101" pitchFamily="2" charset="-122"/>
                <a:cs typeface="Times New Roman" panose="02020603050405020304" charset="0"/>
              </a:rPr>
              <a:t>19</a:t>
            </a:r>
            <a:r>
              <a:rPr lang="zh-CN" altLang="en-US" sz="2000" dirty="0">
                <a:latin typeface="Times New Roman" panose="02020603050405020304" charset="0"/>
                <a:ea typeface="宋体" panose="02010600030101010101" pitchFamily="2" charset="-122"/>
                <a:cs typeface="Times New Roman" panose="02020603050405020304" charset="0"/>
              </a:rPr>
              <a:t>个预测变量</a:t>
            </a:r>
            <a:r>
              <a:rPr lang="zh-CN" altLang="en-US" sz="2000" dirty="0" smtClean="0">
                <a:latin typeface="Times New Roman" panose="02020603050405020304" charset="0"/>
                <a:ea typeface="宋体" panose="02010600030101010101" pitchFamily="2" charset="-122"/>
                <a:cs typeface="Times New Roman" panose="02020603050405020304" charset="0"/>
              </a:rPr>
              <a:t>中</a:t>
            </a:r>
            <a:r>
              <a:rPr lang="en-US" altLang="zh-CN" sz="2000" dirty="0" smtClean="0">
                <a:latin typeface="Times New Roman" panose="02020603050405020304" charset="0"/>
                <a:ea typeface="宋体" panose="02010600030101010101" pitchFamily="2" charset="-122"/>
                <a:cs typeface="Times New Roman" panose="02020603050405020304" charset="0"/>
              </a:rPr>
              <a:t>8</a:t>
            </a:r>
            <a:r>
              <a:rPr lang="zh-CN" altLang="en-US" sz="2000" dirty="0" smtClean="0">
                <a:latin typeface="Times New Roman" panose="02020603050405020304" charset="0"/>
                <a:ea typeface="宋体" panose="02010600030101010101" pitchFamily="2" charset="-122"/>
                <a:cs typeface="Times New Roman" panose="02020603050405020304" charset="0"/>
              </a:rPr>
              <a:t>个</a:t>
            </a:r>
            <a:r>
              <a:rPr lang="zh-CN" altLang="en-US" sz="2000" dirty="0">
                <a:latin typeface="Times New Roman" panose="02020603050405020304" charset="0"/>
                <a:ea typeface="宋体" panose="02010600030101010101" pitchFamily="2" charset="-122"/>
                <a:cs typeface="Times New Roman" panose="02020603050405020304" charset="0"/>
              </a:rPr>
              <a:t>的系数为</a:t>
            </a:r>
            <a:r>
              <a:rPr lang="en-US" altLang="zh-CN" sz="2000" dirty="0">
                <a:latin typeface="Times New Roman" panose="02020603050405020304" charset="0"/>
                <a:ea typeface="宋体" panose="02010600030101010101" pitchFamily="2" charset="-122"/>
                <a:cs typeface="Times New Roman" panose="02020603050405020304" charset="0"/>
              </a:rPr>
              <a:t>0</a:t>
            </a:r>
            <a:r>
              <a:rPr lang="zh-CN" altLang="en-US" sz="2000" dirty="0">
                <a:latin typeface="Times New Roman" panose="02020603050405020304" charset="0"/>
                <a:ea typeface="宋体" panose="02010600030101010101" pitchFamily="2" charset="-122"/>
                <a:cs typeface="Times New Roman" panose="02020603050405020304" charset="0"/>
              </a:rPr>
              <a:t>，即使用交叉验证选择λ值建立的</a:t>
            </a:r>
            <a:r>
              <a:rPr lang="en-US" altLang="zh-CN" sz="2000" dirty="0">
                <a:latin typeface="Times New Roman" panose="02020603050405020304" charset="0"/>
                <a:ea typeface="宋体" panose="02010600030101010101" pitchFamily="2" charset="-122"/>
                <a:cs typeface="Times New Roman" panose="02020603050405020304" charset="0"/>
              </a:rPr>
              <a:t>lasso</a:t>
            </a:r>
            <a:r>
              <a:rPr lang="zh-CN" altLang="en-US" sz="2000" dirty="0">
                <a:latin typeface="Times New Roman" panose="02020603050405020304" charset="0"/>
                <a:ea typeface="宋体" panose="02010600030101010101" pitchFamily="2" charset="-122"/>
                <a:cs typeface="Times New Roman" panose="02020603050405020304" charset="0"/>
              </a:rPr>
              <a:t>模型仅</a:t>
            </a:r>
            <a:r>
              <a:rPr lang="zh-CN" altLang="en-US" sz="2000" dirty="0" smtClean="0">
                <a:latin typeface="Times New Roman" panose="02020603050405020304" charset="0"/>
                <a:ea typeface="宋体" panose="02010600030101010101" pitchFamily="2" charset="-122"/>
                <a:cs typeface="Times New Roman" panose="02020603050405020304" charset="0"/>
              </a:rPr>
              <a:t>包含</a:t>
            </a:r>
            <a:r>
              <a:rPr lang="en-US" altLang="zh-CN" sz="2000" dirty="0" smtClean="0">
                <a:latin typeface="Times New Roman" panose="02020603050405020304" charset="0"/>
                <a:ea typeface="宋体" panose="02010600030101010101" pitchFamily="2" charset="-122"/>
                <a:cs typeface="Times New Roman" panose="02020603050405020304" charset="0"/>
              </a:rPr>
              <a:t>11</a:t>
            </a:r>
            <a:r>
              <a:rPr lang="zh-CN" altLang="en-US" sz="2000" dirty="0" smtClean="0">
                <a:latin typeface="Times New Roman" panose="02020603050405020304" charset="0"/>
                <a:ea typeface="宋体" panose="02010600030101010101" pitchFamily="2" charset="-122"/>
                <a:cs typeface="Times New Roman" panose="02020603050405020304" charset="0"/>
              </a:rPr>
              <a:t>个</a:t>
            </a:r>
            <a:r>
              <a:rPr lang="zh-CN" altLang="en-US" sz="2000" dirty="0">
                <a:latin typeface="Times New Roman" panose="02020603050405020304" charset="0"/>
                <a:ea typeface="宋体" panose="02010600030101010101" pitchFamily="2" charset="-122"/>
                <a:cs typeface="Times New Roman" panose="02020603050405020304" charset="0"/>
              </a:rPr>
              <a:t>预测</a:t>
            </a:r>
            <a:r>
              <a:rPr lang="zh-CN" altLang="en-US" sz="2000" dirty="0" smtClean="0">
                <a:latin typeface="Times New Roman" panose="02020603050405020304" charset="0"/>
                <a:ea typeface="宋体" panose="02010600030101010101" pitchFamily="2" charset="-122"/>
                <a:cs typeface="Times New Roman" panose="02020603050405020304" charset="0"/>
              </a:rPr>
              <a:t>变量（不包括</a:t>
            </a:r>
            <a:r>
              <a:rPr lang="en-US" altLang="zh-CN" sz="2000" dirty="0" smtClean="0">
                <a:latin typeface="Times New Roman" panose="02020603050405020304" charset="0"/>
                <a:ea typeface="宋体" panose="02010600030101010101" pitchFamily="2" charset="-122"/>
                <a:cs typeface="Times New Roman" panose="02020603050405020304" charset="0"/>
              </a:rPr>
              <a:t>beta0)</a:t>
            </a:r>
            <a:r>
              <a:rPr lang="zh-CN" altLang="en-US" sz="2000" dirty="0" smtClean="0">
                <a:latin typeface="Times New Roman" panose="02020603050405020304" charset="0"/>
                <a:ea typeface="宋体" panose="02010600030101010101" pitchFamily="2" charset="-122"/>
                <a:cs typeface="Times New Roman" panose="02020603050405020304" charset="0"/>
              </a:rPr>
              <a:t>。</a:t>
            </a:r>
            <a:endParaRPr lang="zh-CN" altLang="en-US" sz="2000" dirty="0">
              <a:latin typeface="Times New Roman" panose="02020603050405020304" charset="0"/>
              <a:ea typeface="宋体" panose="02010600030101010101" pitchFamily="2" charset="-122"/>
              <a:cs typeface="Times New Roman" panose="02020603050405020304" charset="0"/>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t>60</a:t>
            </a:fld>
            <a:endParaRPr lang="zh-CN" altLang="en-US"/>
          </a:p>
        </p:txBody>
      </p:sp>
      <p:sp>
        <p:nvSpPr>
          <p:cNvPr id="20" name="同侧圆角矩形 19"/>
          <p:cNvSpPr/>
          <p:nvPr/>
        </p:nvSpPr>
        <p:spPr>
          <a:xfrm>
            <a:off x="9554845" y="0"/>
            <a:ext cx="2370455" cy="523875"/>
          </a:xfrm>
          <a:prstGeom prst="round2SameRect">
            <a:avLst>
              <a:gd name="adj1" fmla="val 0"/>
              <a:gd name="adj2" fmla="val 50000"/>
            </a:avLst>
          </a:prstGeom>
          <a:solidFill>
            <a:srgbClr val="F4B183">
              <a:alpha val="64000"/>
            </a:srgbClr>
          </a:solidFill>
          <a:ln>
            <a:noFill/>
          </a:ln>
          <a:effectLst>
            <a:outerShdw blurRad="50800" dist="38100" dir="5400000" algn="t" rotWithShape="0">
              <a:schemeClr val="accent4">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a:t>
            </a:r>
          </a:p>
        </p:txBody>
      </p:sp>
      <p:sp>
        <p:nvSpPr>
          <p:cNvPr id="15" name="文本框 14"/>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
        <p:nvSpPr>
          <p:cNvPr id="11" name="矩形 10"/>
          <p:cNvSpPr/>
          <p:nvPr/>
        </p:nvSpPr>
        <p:spPr>
          <a:xfrm>
            <a:off x="7198770" y="2595430"/>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70194" y="3025301"/>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98897" y="3025300"/>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70194" y="3493306"/>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85184" y="3504472"/>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127434" y="4323711"/>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085183" y="3963012"/>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89168" y="4421552"/>
            <a:ext cx="1205927" cy="42987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降维方法</a:t>
            </a:r>
            <a:endParaRPr lang="zh-CN" altLang="en-US" sz="2800" b="1" dirty="0">
              <a:solidFill>
                <a:schemeClr val="bg1"/>
              </a:solidFill>
              <a:latin typeface="Times New Roman" panose="02020603050405020304" charset="0"/>
              <a:cs typeface="Times New Roman" panose="02020603050405020304" charset="0"/>
              <a:sym typeface="+mn-ea"/>
            </a:endParaRPr>
          </a:p>
        </p:txBody>
      </p:sp>
      <p:sp>
        <p:nvSpPr>
          <p:cNvPr id="2" name="文本框 1"/>
          <p:cNvSpPr txBox="1"/>
          <p:nvPr/>
        </p:nvSpPr>
        <p:spPr>
          <a:xfrm>
            <a:off x="855980" y="1061720"/>
            <a:ext cx="9923145" cy="398780"/>
          </a:xfrm>
          <a:prstGeom prst="rect">
            <a:avLst/>
          </a:prstGeom>
          <a:noFill/>
        </p:spPr>
        <p:txBody>
          <a:bodyPr wrap="square" rtlCol="0" anchor="t">
            <a:spAutoFit/>
          </a:bodyPr>
          <a:lstStyle/>
          <a:p>
            <a:r>
              <a:rPr lang="zh-CN" altLang="en-US" sz="2000" b="1">
                <a:latin typeface="微软雅黑" panose="020B0503020204020204" charset="-122"/>
                <a:ea typeface="微软雅黑" panose="020B0503020204020204" charset="-122"/>
              </a:rPr>
              <a:t>降维方法</a:t>
            </a:r>
            <a:r>
              <a:rPr lang="zh-CN" altLang="en-US" sz="2000" b="1">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将预测变量进行转换，然后用转换之后的变量拟合最小二乘模型。</a:t>
            </a:r>
          </a:p>
        </p:txBody>
      </p:sp>
      <p:grpSp>
        <p:nvGrpSpPr>
          <p:cNvPr id="16" name="组合 15"/>
          <p:cNvGrpSpPr/>
          <p:nvPr/>
        </p:nvGrpSpPr>
        <p:grpSpPr>
          <a:xfrm>
            <a:off x="634365" y="1708785"/>
            <a:ext cx="10970895" cy="4816475"/>
            <a:chOff x="1455" y="2557"/>
            <a:chExt cx="17277" cy="7585"/>
          </a:xfrm>
        </p:grpSpPr>
        <p:sp>
          <p:nvSpPr>
            <p:cNvPr id="5" name="文本框 4"/>
            <p:cNvSpPr txBox="1"/>
            <p:nvPr/>
          </p:nvSpPr>
          <p:spPr>
            <a:xfrm>
              <a:off x="1455" y="2557"/>
              <a:ext cx="15263" cy="628"/>
            </a:xfrm>
            <a:prstGeom prst="rect">
              <a:avLst/>
            </a:prstGeom>
            <a:noFill/>
          </p:spPr>
          <p:txBody>
            <a:bodyPr wrap="square" rtlCol="0" anchor="t">
              <a:spAutoFit/>
            </a:bodyPr>
            <a:lstStyle/>
            <a:p>
              <a:r>
                <a:rPr lang="zh-CN" altLang="en-US" sz="2000">
                  <a:latin typeface="Times New Roman" panose="02020603050405020304" charset="0"/>
                  <a:ea typeface="宋体" panose="02010600030101010101" pitchFamily="2" charset="-122"/>
                  <a:cs typeface="Times New Roman" panose="02020603050405020304" charset="0"/>
                </a:rPr>
                <a:t>令</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表示</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个原始预测变量的线性组合（</a:t>
              </a:r>
              <a:r>
                <a:rPr lang="en-US" altLang="zh-CN" sz="2000">
                  <a:latin typeface="Times New Roman" panose="02020603050405020304" charset="0"/>
                  <a:ea typeface="宋体" panose="02010600030101010101" pitchFamily="2" charset="-122"/>
                  <a:cs typeface="Times New Roman" panose="02020603050405020304" charset="0"/>
                </a:rPr>
                <a:t>M&lt;p,</a:t>
              </a:r>
              <a:r>
                <a:rPr lang="zh-CN" altLang="en-US" sz="2000">
                  <a:latin typeface="Times New Roman" panose="02020603050405020304" charset="0"/>
                  <a:ea typeface="宋体" panose="02010600030101010101" pitchFamily="2" charset="-122"/>
                  <a:cs typeface="Times New Roman" panose="02020603050405020304" charset="0"/>
                </a:rPr>
                <a:t>共有</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个原始变量）即：</a:t>
              </a:r>
            </a:p>
          </p:txBody>
        </p:sp>
        <p:pic>
          <p:nvPicPr>
            <p:cNvPr id="7" name="图片 6"/>
            <p:cNvPicPr>
              <a:picLocks noChangeAspect="1"/>
            </p:cNvPicPr>
            <p:nvPr/>
          </p:nvPicPr>
          <p:blipFill>
            <a:blip r:embed="rId5"/>
            <a:stretch>
              <a:fillRect/>
            </a:stretch>
          </p:blipFill>
          <p:spPr>
            <a:xfrm>
              <a:off x="7317" y="3202"/>
              <a:ext cx="4289" cy="1534"/>
            </a:xfrm>
            <a:prstGeom prst="rect">
              <a:avLst/>
            </a:prstGeom>
          </p:spPr>
        </p:pic>
        <p:pic>
          <p:nvPicPr>
            <p:cNvPr id="8" name="图片 7"/>
            <p:cNvPicPr>
              <a:picLocks noChangeAspect="1"/>
            </p:cNvPicPr>
            <p:nvPr/>
          </p:nvPicPr>
          <p:blipFill>
            <a:blip r:embed="rId6"/>
            <a:stretch>
              <a:fillRect/>
            </a:stretch>
          </p:blipFill>
          <p:spPr>
            <a:xfrm>
              <a:off x="5886" y="5506"/>
              <a:ext cx="8212" cy="1485"/>
            </a:xfrm>
            <a:prstGeom prst="rect">
              <a:avLst/>
            </a:prstGeom>
          </p:spPr>
        </p:pic>
        <p:pic>
          <p:nvPicPr>
            <p:cNvPr id="10" name="图片 9"/>
            <p:cNvPicPr>
              <a:picLocks noChangeAspect="1"/>
            </p:cNvPicPr>
            <p:nvPr/>
          </p:nvPicPr>
          <p:blipFill>
            <a:blip r:embed="rId7"/>
            <a:stretch>
              <a:fillRect/>
            </a:stretch>
          </p:blipFill>
          <p:spPr>
            <a:xfrm>
              <a:off x="2837" y="8655"/>
              <a:ext cx="10158" cy="1487"/>
            </a:xfrm>
            <a:prstGeom prst="rect">
              <a:avLst/>
            </a:prstGeom>
          </p:spPr>
        </p:pic>
        <p:pic>
          <p:nvPicPr>
            <p:cNvPr id="11" name="图片 10"/>
            <p:cNvPicPr>
              <a:picLocks noChangeAspect="1"/>
            </p:cNvPicPr>
            <p:nvPr/>
          </p:nvPicPr>
          <p:blipFill>
            <a:blip r:embed="rId8"/>
            <a:stretch>
              <a:fillRect/>
            </a:stretch>
          </p:blipFill>
          <p:spPr>
            <a:xfrm>
              <a:off x="13713" y="8818"/>
              <a:ext cx="3187" cy="1291"/>
            </a:xfrm>
            <a:prstGeom prst="rect">
              <a:avLst/>
            </a:prstGeom>
          </p:spPr>
        </p:pic>
        <p:pic>
          <p:nvPicPr>
            <p:cNvPr id="3" name="图片 2"/>
            <p:cNvPicPr>
              <a:picLocks noChangeAspect="1"/>
            </p:cNvPicPr>
            <p:nvPr/>
          </p:nvPicPr>
          <p:blipFill>
            <a:blip r:embed="rId9"/>
            <a:stretch>
              <a:fillRect/>
            </a:stretch>
          </p:blipFill>
          <p:spPr>
            <a:xfrm>
              <a:off x="2047" y="2557"/>
              <a:ext cx="2548" cy="557"/>
            </a:xfrm>
            <a:prstGeom prst="rect">
              <a:avLst/>
            </a:prstGeom>
          </p:spPr>
        </p:pic>
        <p:pic>
          <p:nvPicPr>
            <p:cNvPr id="9" name="图片 8"/>
            <p:cNvPicPr>
              <a:picLocks noChangeAspect="1"/>
            </p:cNvPicPr>
            <p:nvPr/>
          </p:nvPicPr>
          <p:blipFill>
            <a:blip r:embed="rId10"/>
            <a:stretch>
              <a:fillRect/>
            </a:stretch>
          </p:blipFill>
          <p:spPr>
            <a:xfrm>
              <a:off x="2552" y="4708"/>
              <a:ext cx="2829" cy="672"/>
            </a:xfrm>
            <a:prstGeom prst="rect">
              <a:avLst/>
            </a:prstGeom>
          </p:spPr>
        </p:pic>
        <p:sp>
          <p:nvSpPr>
            <p:cNvPr id="12" name="文本框 11"/>
            <p:cNvSpPr txBox="1"/>
            <p:nvPr/>
          </p:nvSpPr>
          <p:spPr>
            <a:xfrm>
              <a:off x="1519" y="4753"/>
              <a:ext cx="15498" cy="628"/>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其中</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是常数，</a:t>
              </a:r>
              <a:r>
                <a:rPr lang="en-US" altLang="zh-CN" sz="2000">
                  <a:latin typeface="Times New Roman" panose="02020603050405020304" charset="0"/>
                  <a:ea typeface="宋体" panose="02010600030101010101" pitchFamily="2" charset="-122"/>
                  <a:cs typeface="Times New Roman" panose="02020603050405020304" charset="0"/>
                </a:rPr>
                <a:t>m=1</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可用最小二乘拟合线性回归模型。</a:t>
              </a:r>
            </a:p>
          </p:txBody>
        </p:sp>
        <p:sp>
          <p:nvSpPr>
            <p:cNvPr id="13" name="文本框 12"/>
            <p:cNvSpPr txBox="1"/>
            <p:nvPr/>
          </p:nvSpPr>
          <p:spPr>
            <a:xfrm>
              <a:off x="1519" y="7168"/>
              <a:ext cx="17213" cy="1404"/>
            </a:xfrm>
            <a:prstGeom prst="rect">
              <a:avLst/>
            </a:prstGeom>
            <a:noFill/>
          </p:spPr>
          <p:txBody>
            <a:bodyPr wrap="square" rtlCol="0">
              <a:spAutoFit/>
            </a:bodyPr>
            <a:lstStyle/>
            <a:p>
              <a:pPr>
                <a:lnSpc>
                  <a:spcPct val="130000"/>
                </a:lnSpc>
              </a:pPr>
              <a:r>
                <a:rPr lang="zh-CN" altLang="en-US" sz="2000">
                  <a:latin typeface="Times New Roman" panose="02020603050405020304" charset="0"/>
                  <a:ea typeface="宋体" panose="02010600030101010101" pitchFamily="2" charset="-122"/>
                  <a:cs typeface="Times New Roman" panose="02020603050405020304" charset="0"/>
                </a:rPr>
                <a:t>即降维可使估计</a:t>
              </a:r>
              <a:r>
                <a:rPr lang="en-US" altLang="zh-CN" sz="2000">
                  <a:latin typeface="Times New Roman" panose="02020603050405020304" charset="0"/>
                  <a:ea typeface="宋体" panose="02010600030101010101" pitchFamily="2" charset="-122"/>
                  <a:cs typeface="Times New Roman" panose="02020603050405020304" charset="0"/>
                </a:rPr>
                <a:t>p+1</a:t>
              </a:r>
              <a:r>
                <a:rPr lang="zh-CN" altLang="en-US" sz="2000">
                  <a:latin typeface="Times New Roman" panose="02020603050405020304" charset="0"/>
                  <a:ea typeface="宋体" panose="02010600030101010101" pitchFamily="2" charset="-122"/>
                  <a:cs typeface="Times New Roman" panose="02020603050405020304" charset="0"/>
                </a:rPr>
                <a:t>个系数</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的问题转化为估计</a:t>
              </a:r>
              <a:r>
                <a:rPr lang="en-US" altLang="zh-CN" sz="2000">
                  <a:latin typeface="Times New Roman" panose="02020603050405020304" charset="0"/>
                  <a:ea typeface="宋体" panose="02010600030101010101" pitchFamily="2" charset="-122"/>
                  <a:cs typeface="Times New Roman" panose="02020603050405020304" charset="0"/>
                </a:rPr>
                <a:t>M+1</a:t>
              </a:r>
              <a:r>
                <a:rPr lang="zh-CN" altLang="en-US" sz="2000">
                  <a:latin typeface="Times New Roman" panose="02020603050405020304" charset="0"/>
                  <a:ea typeface="宋体" panose="02010600030101010101" pitchFamily="2" charset="-122"/>
                  <a:cs typeface="Times New Roman" panose="02020603050405020304" charset="0"/>
                </a:rPr>
                <a:t>个系数</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的问题，这里</a:t>
              </a:r>
              <a:r>
                <a:rPr lang="en-US" altLang="zh-CN" sz="2000">
                  <a:latin typeface="Times New Roman" panose="02020603050405020304" charset="0"/>
                  <a:ea typeface="宋体" panose="02010600030101010101" pitchFamily="2" charset="-122"/>
                  <a:cs typeface="Times New Roman" panose="02020603050405020304" charset="0"/>
                </a:rPr>
                <a:t>M&lt;p,</a:t>
              </a:r>
              <a:r>
                <a:rPr lang="zh-CN" altLang="en-US" sz="2000">
                  <a:latin typeface="Times New Roman" panose="02020603050405020304" charset="0"/>
                  <a:ea typeface="宋体" panose="02010600030101010101" pitchFamily="2" charset="-122"/>
                  <a:cs typeface="Times New Roman" panose="02020603050405020304" charset="0"/>
                </a:rPr>
                <a:t>即维度从</a:t>
              </a:r>
              <a:r>
                <a:rPr lang="en-US" altLang="zh-CN" sz="2000">
                  <a:latin typeface="Times New Roman" panose="02020603050405020304" charset="0"/>
                  <a:ea typeface="宋体" panose="02010600030101010101" pitchFamily="2" charset="-122"/>
                  <a:cs typeface="Times New Roman" panose="02020603050405020304" charset="0"/>
                </a:rPr>
                <a:t>p+1</a:t>
              </a:r>
              <a:r>
                <a:rPr lang="zh-CN" altLang="en-US" sz="2000">
                  <a:latin typeface="Times New Roman" panose="02020603050405020304" charset="0"/>
                  <a:ea typeface="宋体" panose="02010600030101010101" pitchFamily="2" charset="-122"/>
                  <a:cs typeface="Times New Roman" panose="02020603050405020304" charset="0"/>
                </a:rPr>
                <a:t>降到</a:t>
              </a:r>
              <a:r>
                <a:rPr lang="en-US" altLang="zh-CN" sz="2000">
                  <a:latin typeface="Times New Roman" panose="02020603050405020304" charset="0"/>
                  <a:ea typeface="宋体" panose="02010600030101010101" pitchFamily="2" charset="-122"/>
                  <a:cs typeface="Times New Roman" panose="02020603050405020304" charset="0"/>
                </a:rPr>
                <a:t>M+1</a:t>
              </a:r>
            </a:p>
          </p:txBody>
        </p:sp>
        <p:graphicFrame>
          <p:nvGraphicFramePr>
            <p:cNvPr id="14" name="对象 13">
              <a:hlinkClick r:id="" action="ppaction://ole?verb=0"/>
            </p:cNvPr>
            <p:cNvGraphicFramePr>
              <a:graphicFrameLocks noChangeAspect="1"/>
            </p:cNvGraphicFramePr>
            <p:nvPr/>
          </p:nvGraphicFramePr>
          <p:xfrm>
            <a:off x="6315" y="7283"/>
            <a:ext cx="2173" cy="645"/>
          </p:xfrm>
          <a:graphic>
            <a:graphicData uri="http://schemas.openxmlformats.org/presentationml/2006/ole">
              <mc:AlternateContent xmlns:mc="http://schemas.openxmlformats.org/markup-compatibility/2006">
                <mc:Choice xmlns:v="urn:schemas-microsoft-com:vml" Requires="v">
                  <p:oleObj spid="_x0000_s14351" r:id="rId11" imgW="812800" imgH="241300" progId="Equation.KSEE3">
                    <p:embed/>
                  </p:oleObj>
                </mc:Choice>
                <mc:Fallback>
                  <p:oleObj r:id="rId11" imgW="812800" imgH="241300" progId="Equation.KSEE3">
                    <p:embed/>
                    <p:pic>
                      <p:nvPicPr>
                        <p:cNvPr id="0" name="图片 5120"/>
                        <p:cNvPicPr/>
                        <p:nvPr/>
                      </p:nvPicPr>
                      <p:blipFill>
                        <a:blip r:embed="rId12"/>
                        <a:stretch>
                          <a:fillRect/>
                        </a:stretch>
                      </p:blipFill>
                      <p:spPr>
                        <a:xfrm>
                          <a:off x="6315" y="7283"/>
                          <a:ext cx="2173" cy="645"/>
                        </a:xfrm>
                        <a:prstGeom prst="rect">
                          <a:avLst/>
                        </a:prstGeom>
                      </p:spPr>
                    </p:pic>
                  </p:oleObj>
                </mc:Fallback>
              </mc:AlternateContent>
            </a:graphicData>
          </a:graphic>
        </p:graphicFrame>
        <p:pic>
          <p:nvPicPr>
            <p:cNvPr id="15" name="图片 14"/>
            <p:cNvPicPr>
              <a:picLocks noChangeAspect="1"/>
            </p:cNvPicPr>
            <p:nvPr/>
          </p:nvPicPr>
          <p:blipFill>
            <a:blip r:embed="rId13"/>
            <a:stretch>
              <a:fillRect/>
            </a:stretch>
          </p:blipFill>
          <p:spPr>
            <a:xfrm>
              <a:off x="13815" y="7361"/>
              <a:ext cx="2716" cy="535"/>
            </a:xfrm>
            <a:prstGeom prst="rect">
              <a:avLst/>
            </a:prstGeom>
          </p:spPr>
        </p:pic>
      </p:grpSp>
      <p:sp>
        <p:nvSpPr>
          <p:cNvPr id="4" name="灯片编号占位符 3"/>
          <p:cNvSpPr>
            <a:spLocks noGrp="1"/>
          </p:cNvSpPr>
          <p:nvPr>
            <p:ph type="sldNum" sz="quarter" idx="12"/>
          </p:nvPr>
        </p:nvSpPr>
        <p:spPr/>
        <p:txBody>
          <a:bodyPr/>
          <a:lstStyle/>
          <a:p>
            <a:fld id="{565CE74E-AB26-4998-AD42-012C4C1AD076}" type="slidenum">
              <a:rPr lang="zh-CN" altLang="en-US" smtClean="0"/>
              <a:t>61</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降维方法</a:t>
            </a:r>
            <a:endParaRPr lang="zh-CN" altLang="en-US" sz="2800" b="1" dirty="0">
              <a:solidFill>
                <a:schemeClr val="bg1"/>
              </a:solidFill>
              <a:latin typeface="Times New Roman" panose="02020603050405020304" charset="0"/>
              <a:cs typeface="Times New Roman" panose="02020603050405020304" charset="0"/>
              <a:sym typeface="+mn-ea"/>
            </a:endParaRPr>
          </a:p>
        </p:txBody>
      </p:sp>
      <p:sp>
        <p:nvSpPr>
          <p:cNvPr id="9" name="圆角矩形 8"/>
          <p:cNvSpPr/>
          <p:nvPr/>
        </p:nvSpPr>
        <p:spPr>
          <a:xfrm>
            <a:off x="3227705" y="4142105"/>
            <a:ext cx="5855970" cy="645795"/>
          </a:xfrm>
          <a:prstGeom prst="roundRect">
            <a:avLst/>
          </a:prstGeom>
          <a:solidFill>
            <a:srgbClr val="A9D18E">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Times New Roman" panose="02020603050405020304" charset="0"/>
                <a:cs typeface="Times New Roman" panose="02020603050405020304" charset="0"/>
              </a:rPr>
              <a:t>主成分回归（</a:t>
            </a:r>
            <a:r>
              <a:rPr lang="en-US" altLang="zh-CN" sz="2000" b="1">
                <a:latin typeface="Times New Roman" panose="02020603050405020304" charset="0"/>
                <a:cs typeface="Times New Roman" panose="02020603050405020304" charset="0"/>
              </a:rPr>
              <a:t>principal conmponents </a:t>
            </a:r>
            <a:r>
              <a:rPr lang="en-US" altLang="zh-CN" sz="2000" b="1">
                <a:latin typeface="Times New Roman" panose="02020603050405020304" charset="0"/>
                <a:cs typeface="Times New Roman" panose="02020603050405020304" charset="0"/>
                <a:sym typeface="+mn-ea"/>
              </a:rPr>
              <a:t>regression</a:t>
            </a:r>
            <a:r>
              <a:rPr lang="zh-CN" altLang="en-US" sz="2000" b="1">
                <a:latin typeface="Times New Roman" panose="02020603050405020304" charset="0"/>
                <a:cs typeface="Times New Roman" panose="02020603050405020304" charset="0"/>
              </a:rPr>
              <a:t>）</a:t>
            </a:r>
          </a:p>
        </p:txBody>
      </p:sp>
      <p:sp>
        <p:nvSpPr>
          <p:cNvPr id="12" name="圆角矩形 11"/>
          <p:cNvSpPr/>
          <p:nvPr/>
        </p:nvSpPr>
        <p:spPr>
          <a:xfrm>
            <a:off x="3227070" y="5332095"/>
            <a:ext cx="5856605" cy="645795"/>
          </a:xfrm>
          <a:prstGeom prst="roundRect">
            <a:avLst/>
          </a:prstGeom>
          <a:solidFill>
            <a:srgbClr val="A9D18E">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Times New Roman" panose="02020603050405020304" charset="0"/>
                <a:cs typeface="Times New Roman" panose="02020603050405020304" charset="0"/>
              </a:rPr>
              <a:t>偏最小二乘</a:t>
            </a:r>
            <a:r>
              <a:rPr lang="en-US" altLang="zh-CN" sz="2000" b="1">
                <a:latin typeface="Times New Roman" panose="02020603050405020304" charset="0"/>
                <a:cs typeface="Times New Roman" panose="02020603050405020304" charset="0"/>
              </a:rPr>
              <a:t> (partial least squares)</a:t>
            </a:r>
          </a:p>
        </p:txBody>
      </p:sp>
      <p:sp>
        <p:nvSpPr>
          <p:cNvPr id="2" name="文本框 1"/>
          <p:cNvSpPr txBox="1"/>
          <p:nvPr/>
        </p:nvSpPr>
        <p:spPr>
          <a:xfrm>
            <a:off x="835660" y="1176020"/>
            <a:ext cx="9241155" cy="1137285"/>
          </a:xfrm>
          <a:prstGeom prst="rect">
            <a:avLst/>
          </a:prstGeom>
          <a:noFill/>
        </p:spPr>
        <p:txBody>
          <a:bodyPr wrap="square" rtlCol="0">
            <a:spAutoFit/>
          </a:bodyPr>
          <a:lstStyle/>
          <a:p>
            <a:pPr>
              <a:lnSpc>
                <a:spcPct val="170000"/>
              </a:lnSpc>
            </a:pPr>
            <a:r>
              <a:rPr lang="zh-CN" altLang="en-US" sz="2000">
                <a:latin typeface="Times New Roman" panose="02020603050405020304" charset="0"/>
                <a:ea typeface="宋体" panose="02010600030101010101" pitchFamily="2" charset="-122"/>
                <a:cs typeface="Times New Roman" panose="02020603050405020304" charset="0"/>
              </a:rPr>
              <a:t>降维过程一般为两个过程：（</a:t>
            </a:r>
            <a:r>
              <a:rPr lang="en-US" altLang="zh-CN" sz="2000">
                <a:latin typeface="Times New Roman" panose="02020603050405020304" charset="0"/>
                <a:ea typeface="宋体" panose="02010600030101010101" pitchFamily="2" charset="-122"/>
                <a:cs typeface="Times New Roman" panose="02020603050405020304" charset="0"/>
              </a:rPr>
              <a:t>1</a:t>
            </a:r>
            <a:r>
              <a:rPr lang="zh-CN" altLang="en-US" sz="2000">
                <a:latin typeface="Times New Roman" panose="02020603050405020304" charset="0"/>
                <a:ea typeface="宋体" panose="02010600030101010101" pitchFamily="2" charset="-122"/>
                <a:cs typeface="Times New Roman" panose="02020603050405020304" charset="0"/>
              </a:rPr>
              <a:t>）将原始变量转换为</a:t>
            </a:r>
          </a:p>
          <a:p>
            <a:pPr>
              <a:lnSpc>
                <a:spcPct val="17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a:t>
            </a:r>
            <a:r>
              <a:rPr lang="en-US" altLang="zh-CN" sz="2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）用</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个变量建立模型。</a:t>
            </a:r>
          </a:p>
        </p:txBody>
      </p:sp>
      <p:graphicFrame>
        <p:nvGraphicFramePr>
          <p:cNvPr id="3" name="对象 2">
            <a:hlinkClick r:id="" action="ppaction://ole?verb=0"/>
          </p:cNvPr>
          <p:cNvGraphicFramePr>
            <a:graphicFrameLocks noChangeAspect="1"/>
          </p:cNvGraphicFramePr>
          <p:nvPr/>
        </p:nvGraphicFramePr>
        <p:xfrm>
          <a:off x="6657975" y="1346200"/>
          <a:ext cx="1454785" cy="368935"/>
        </p:xfrm>
        <a:graphic>
          <a:graphicData uri="http://schemas.openxmlformats.org/presentationml/2006/ole">
            <mc:AlternateContent xmlns:mc="http://schemas.openxmlformats.org/markup-compatibility/2006">
              <mc:Choice xmlns:v="urn:schemas-microsoft-com:vml" Requires="v">
                <p:oleObj spid="_x0000_s15403" r:id="rId5" imgW="850900" imgH="215900" progId="Equation.KSEE3">
                  <p:embed/>
                </p:oleObj>
              </mc:Choice>
              <mc:Fallback>
                <p:oleObj r:id="rId5" imgW="850900" imgH="215900" progId="Equation.KSEE3">
                  <p:embed/>
                  <p:pic>
                    <p:nvPicPr>
                      <p:cNvPr id="0" name="图片 6144"/>
                      <p:cNvPicPr/>
                      <p:nvPr/>
                    </p:nvPicPr>
                    <p:blipFill>
                      <a:blip r:embed="rId6"/>
                      <a:stretch>
                        <a:fillRect/>
                      </a:stretch>
                    </p:blipFill>
                    <p:spPr>
                      <a:xfrm>
                        <a:off x="6657975" y="1346200"/>
                        <a:ext cx="1454785" cy="368935"/>
                      </a:xfrm>
                      <a:prstGeom prst="rect">
                        <a:avLst/>
                      </a:prstGeom>
                    </p:spPr>
                  </p:pic>
                </p:oleObj>
              </mc:Fallback>
            </mc:AlternateContent>
          </a:graphicData>
        </a:graphic>
      </p:graphicFrame>
      <p:grpSp>
        <p:nvGrpSpPr>
          <p:cNvPr id="7" name="组合 6"/>
          <p:cNvGrpSpPr/>
          <p:nvPr/>
        </p:nvGrpSpPr>
        <p:grpSpPr>
          <a:xfrm>
            <a:off x="836030" y="2745740"/>
            <a:ext cx="9469755" cy="485140"/>
            <a:chOff x="1634" y="4598"/>
            <a:chExt cx="13625" cy="764"/>
          </a:xfrm>
        </p:grpSpPr>
        <p:graphicFrame>
          <p:nvGraphicFramePr>
            <p:cNvPr id="4" name="对象 3">
              <a:hlinkClick r:id="" action="ppaction://ole?verb=0"/>
            </p:cNvPr>
            <p:cNvGraphicFramePr>
              <a:graphicFrameLocks noChangeAspect="1"/>
            </p:cNvGraphicFramePr>
            <p:nvPr/>
          </p:nvGraphicFramePr>
          <p:xfrm>
            <a:off x="2562" y="4758"/>
            <a:ext cx="2291" cy="581"/>
          </p:xfrm>
          <a:graphic>
            <a:graphicData uri="http://schemas.openxmlformats.org/presentationml/2006/ole">
              <mc:AlternateContent xmlns:mc="http://schemas.openxmlformats.org/markup-compatibility/2006">
                <mc:Choice xmlns:v="urn:schemas-microsoft-com:vml" Requires="v">
                  <p:oleObj spid="_x0000_s15404" r:id="rId7" imgW="850900" imgH="215900" progId="Equation.KSEE3">
                    <p:embed/>
                  </p:oleObj>
                </mc:Choice>
                <mc:Fallback>
                  <p:oleObj r:id="rId7" imgW="850900" imgH="215900" progId="Equation.KSEE3">
                    <p:embed/>
                    <p:pic>
                      <p:nvPicPr>
                        <p:cNvPr id="0" name="图片 6144"/>
                        <p:cNvPicPr/>
                        <p:nvPr/>
                      </p:nvPicPr>
                      <p:blipFill>
                        <a:blip r:embed="rId6"/>
                        <a:stretch>
                          <a:fillRect/>
                        </a:stretch>
                      </p:blipFill>
                      <p:spPr>
                        <a:xfrm>
                          <a:off x="2562" y="4758"/>
                          <a:ext cx="2291" cy="581"/>
                        </a:xfrm>
                        <a:prstGeom prst="rect">
                          <a:avLst/>
                        </a:prstGeom>
                      </p:spPr>
                    </p:pic>
                  </p:oleObj>
                </mc:Fallback>
              </mc:AlternateContent>
            </a:graphicData>
          </a:graphic>
        </p:graphicFrame>
        <p:sp>
          <p:nvSpPr>
            <p:cNvPr id="6" name="文本框 5"/>
            <p:cNvSpPr txBox="1"/>
            <p:nvPr/>
          </p:nvSpPr>
          <p:spPr>
            <a:xfrm>
              <a:off x="1634" y="4734"/>
              <a:ext cx="13625" cy="628"/>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选择</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，也就是选择</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可以通过多种不同方法，如以下两种方法</a:t>
              </a:r>
            </a:p>
          </p:txBody>
        </p:sp>
        <p:graphicFrame>
          <p:nvGraphicFramePr>
            <p:cNvPr id="8" name="对象 7">
              <a:hlinkClick r:id="" action="ppaction://ole?verb=0"/>
            </p:cNvPr>
            <p:cNvGraphicFramePr>
              <a:graphicFrameLocks noChangeAspect="1"/>
            </p:cNvGraphicFramePr>
            <p:nvPr/>
          </p:nvGraphicFramePr>
          <p:xfrm>
            <a:off x="7172" y="4598"/>
            <a:ext cx="724" cy="764"/>
          </p:xfrm>
          <a:graphic>
            <a:graphicData uri="http://schemas.openxmlformats.org/presentationml/2006/ole">
              <mc:AlternateContent xmlns:mc="http://schemas.openxmlformats.org/markup-compatibility/2006">
                <mc:Choice xmlns:v="urn:schemas-microsoft-com:vml" Requires="v">
                  <p:oleObj spid="_x0000_s15405" r:id="rId8" imgW="228600" imgH="241300" progId="Equation.KSEE3">
                    <p:embed/>
                  </p:oleObj>
                </mc:Choice>
                <mc:Fallback>
                  <p:oleObj r:id="rId8" imgW="228600" imgH="241300" progId="Equation.KSEE3">
                    <p:embed/>
                    <p:pic>
                      <p:nvPicPr>
                        <p:cNvPr id="0" name="图片 6145"/>
                        <p:cNvPicPr/>
                        <p:nvPr/>
                      </p:nvPicPr>
                      <p:blipFill>
                        <a:blip r:embed="rId9"/>
                        <a:stretch>
                          <a:fillRect/>
                        </a:stretch>
                      </p:blipFill>
                      <p:spPr>
                        <a:xfrm>
                          <a:off x="7172" y="4598"/>
                          <a:ext cx="724" cy="764"/>
                        </a:xfrm>
                        <a:prstGeom prst="rect">
                          <a:avLst/>
                        </a:prstGeom>
                      </p:spPr>
                    </p:pic>
                  </p:oleObj>
                </mc:Fallback>
              </mc:AlternateContent>
            </a:graphicData>
          </a:graphic>
        </p:graphicFrame>
      </p:grpSp>
      <p:sp>
        <p:nvSpPr>
          <p:cNvPr id="11" name="灯片编号占位符 10"/>
          <p:cNvSpPr>
            <a:spLocks noGrp="1"/>
          </p:cNvSpPr>
          <p:nvPr>
            <p:ph type="sldNum" sz="quarter" idx="12"/>
          </p:nvPr>
        </p:nvSpPr>
        <p:spPr/>
        <p:txBody>
          <a:bodyPr/>
          <a:lstStyle/>
          <a:p>
            <a:fld id="{565CE74E-AB26-4998-AD42-012C4C1AD076}" type="slidenum">
              <a:rPr lang="zh-CN" altLang="en-US" smtClean="0"/>
              <a:t>62</a:t>
            </a:fld>
            <a:endParaRPr lang="zh-CN" altLang="en-US"/>
          </a:p>
        </p:txBody>
      </p:sp>
      <p:sp>
        <p:nvSpPr>
          <p:cNvPr id="14" name="同侧圆角矩形 13"/>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3"/>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4"/>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主成分回归</a:t>
            </a:r>
          </a:p>
        </p:txBody>
      </p:sp>
      <p:sp>
        <p:nvSpPr>
          <p:cNvPr id="3" name="文本框 2"/>
          <p:cNvSpPr txBox="1"/>
          <p:nvPr/>
        </p:nvSpPr>
        <p:spPr>
          <a:xfrm>
            <a:off x="417830" y="1162685"/>
            <a:ext cx="7502525" cy="398780"/>
          </a:xfrm>
          <a:prstGeom prst="rect">
            <a:avLst/>
          </a:prstGeom>
          <a:noFill/>
        </p:spPr>
        <p:txBody>
          <a:bodyPr wrap="square" rtlCol="0" anchor="t">
            <a:spAutoFit/>
          </a:bodyPr>
          <a:lstStyle/>
          <a:p>
            <a:r>
              <a:rPr lang="zh-CN" altLang="en-US" sz="2000" b="1">
                <a:latin typeface="微软雅黑" panose="020B0503020204020204" charset="-122"/>
                <a:ea typeface="微软雅黑" panose="020B0503020204020204" charset="-122"/>
                <a:cs typeface="微软雅黑" panose="020B0503020204020204" charset="-122"/>
              </a:rPr>
              <a:t>主成分分析（</a:t>
            </a:r>
            <a:r>
              <a:rPr lang="en-US" altLang="zh-CN" sz="2000" b="1">
                <a:latin typeface="微软雅黑" panose="020B0503020204020204" charset="-122"/>
                <a:ea typeface="微软雅黑" panose="020B0503020204020204" charset="-122"/>
                <a:cs typeface="微软雅黑" panose="020B0503020204020204" charset="-122"/>
              </a:rPr>
              <a:t>PCA</a:t>
            </a:r>
            <a:r>
              <a:rPr lang="zh-CN" altLang="en-US" sz="2000" b="1">
                <a:latin typeface="微软雅黑" panose="020B0503020204020204" charset="-122"/>
                <a:ea typeface="微软雅黑" panose="020B0503020204020204" charset="-122"/>
                <a:cs typeface="微软雅黑" panose="020B0503020204020204" charset="-122"/>
              </a:rPr>
              <a:t>）</a:t>
            </a:r>
            <a:r>
              <a:rPr lang="zh-CN" altLang="en-US" sz="2000">
                <a:latin typeface="Times New Roman" panose="02020603050405020304" charset="0"/>
                <a:ea typeface="宋体" panose="02010600030101010101" pitchFamily="2" charset="-122"/>
                <a:cs typeface="Times New Roman" panose="02020603050405020304" charset="0"/>
              </a:rPr>
              <a:t>：用投影的方法将高维空间压缩到低维。</a:t>
            </a:r>
          </a:p>
        </p:txBody>
      </p:sp>
      <p:pic>
        <p:nvPicPr>
          <p:cNvPr id="103" name="图片 102"/>
          <p:cNvPicPr/>
          <p:nvPr>
            <p:custDataLst>
              <p:tags r:id="rId2"/>
            </p:custDataLst>
          </p:nvPr>
        </p:nvPicPr>
        <p:blipFill>
          <a:blip r:embed="rId6"/>
          <a:stretch>
            <a:fillRect/>
          </a:stretch>
        </p:blipFill>
        <p:spPr>
          <a:xfrm>
            <a:off x="8202295" y="1800225"/>
            <a:ext cx="3869690" cy="3531870"/>
          </a:xfrm>
          <a:prstGeom prst="rect">
            <a:avLst/>
          </a:prstGeom>
          <a:noFill/>
          <a:ln w="9525">
            <a:noFill/>
          </a:ln>
        </p:spPr>
      </p:pic>
      <p:sp>
        <p:nvSpPr>
          <p:cNvPr id="2" name="灯片编号占位符 1"/>
          <p:cNvSpPr>
            <a:spLocks noGrp="1"/>
          </p:cNvSpPr>
          <p:nvPr>
            <p:ph type="sldNum" sz="quarter" idx="12"/>
          </p:nvPr>
        </p:nvSpPr>
        <p:spPr>
          <a:xfrm>
            <a:off x="8765540" y="6384925"/>
            <a:ext cx="2743200" cy="365125"/>
          </a:xfrm>
        </p:spPr>
        <p:txBody>
          <a:bodyPr/>
          <a:lstStyle/>
          <a:p>
            <a:fld id="{565CE74E-AB26-4998-AD42-012C4C1AD076}" type="slidenum">
              <a:rPr lang="zh-CN" altLang="en-US" smtClean="0"/>
              <a:t>63</a:t>
            </a:fld>
            <a:endParaRPr lang="zh-CN" altLang="en-US"/>
          </a:p>
        </p:txBody>
      </p:sp>
      <p:sp>
        <p:nvSpPr>
          <p:cNvPr id="4" name="同侧圆角矩形 3"/>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7" name="文本框 6"/>
          <p:cNvSpPr txBox="1"/>
          <p:nvPr/>
        </p:nvSpPr>
        <p:spPr>
          <a:xfrm>
            <a:off x="417830" y="1859280"/>
            <a:ext cx="4635500" cy="368300"/>
          </a:xfrm>
          <a:prstGeom prst="rect">
            <a:avLst/>
          </a:prstGeom>
          <a:noFill/>
        </p:spPr>
        <p:txBody>
          <a:bodyPr wrap="square" rtlCol="0">
            <a:spAutoFit/>
          </a:bodyPr>
          <a:lstStyle/>
          <a:p>
            <a:r>
              <a:rPr lang="zh-CN" altLang="en-US"/>
              <a:t>简要过程：</a:t>
            </a:r>
          </a:p>
        </p:txBody>
      </p:sp>
      <p:grpSp>
        <p:nvGrpSpPr>
          <p:cNvPr id="15" name="组合 14"/>
          <p:cNvGrpSpPr/>
          <p:nvPr/>
        </p:nvGrpSpPr>
        <p:grpSpPr>
          <a:xfrm>
            <a:off x="417830" y="2429510"/>
            <a:ext cx="8410575" cy="3753485"/>
            <a:chOff x="2056" y="2811"/>
            <a:chExt cx="13245" cy="5911"/>
          </a:xfrm>
        </p:grpSpPr>
        <mc:AlternateContent xmlns:mc="http://schemas.openxmlformats.org/markup-compatibility/2006" xmlns:p14="http://schemas.microsoft.com/office/powerpoint/2010/main">
          <mc:Choice Requires="p14">
            <p:contentPart p14:bwMode="auto" r:id="rId7">
              <p14:nvContentPartPr>
                <p14:cNvPr id="26" name="墨迹 25"/>
                <p14:cNvContentPartPr/>
                <p14:nvPr/>
              </p14:nvContentPartPr>
              <p14:xfrm>
                <a:off x="11830" y="8460"/>
                <a:ext cx="1" cy="31"/>
              </p14:xfrm>
            </p:contentPart>
          </mc:Choice>
          <mc:Fallback xmlns="">
            <p:pic>
              <p:nvPicPr>
                <p:cNvPr id="26" name="墨迹 25"/>
              </p:nvPicPr>
              <p:blipFill>
                <a:blip r:embed="rId8"/>
              </p:blipFill>
              <p:spPr>
                <a:xfrm>
                  <a:off x="11830" y="8460"/>
                  <a:ext cx="1" cy="31"/>
                </a:xfrm>
                <a:prstGeom prst="rect"/>
              </p:spPr>
            </p:pic>
          </mc:Fallback>
        </mc:AlternateContent>
        <p:pic>
          <p:nvPicPr>
            <p:cNvPr id="100" name="图片 99"/>
            <p:cNvPicPr/>
            <p:nvPr/>
          </p:nvPicPr>
          <p:blipFill>
            <a:blip r:embed="rId9" r:link="rId10"/>
            <a:stretch>
              <a:fillRect/>
            </a:stretch>
          </p:blipFill>
          <p:spPr>
            <a:xfrm>
              <a:off x="9600" y="5400"/>
              <a:ext cx="0" cy="0"/>
            </a:xfrm>
            <a:prstGeom prst="rect">
              <a:avLst/>
            </a:prstGeom>
            <a:noFill/>
            <a:ln w="9525">
              <a:noFill/>
            </a:ln>
          </p:spPr>
        </p:pic>
        <p:sp>
          <p:nvSpPr>
            <p:cNvPr id="9" name="文本框 8"/>
            <p:cNvSpPr txBox="1"/>
            <p:nvPr/>
          </p:nvSpPr>
          <p:spPr>
            <a:xfrm>
              <a:off x="2056" y="2811"/>
              <a:ext cx="9645" cy="580"/>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输入：样本集</a:t>
              </a:r>
              <a:r>
                <a:rPr lang="en-US" altLang="zh-CN">
                  <a:latin typeface="Times New Roman" panose="02020603050405020304" charset="0"/>
                  <a:cs typeface="Times New Roman" panose="02020603050405020304" charset="0"/>
                </a:rPr>
                <a:t> X</a:t>
              </a:r>
              <a:r>
                <a:rPr lang="zh-CN" altLang="en-US">
                  <a:latin typeface="Times New Roman" panose="02020603050405020304" charset="0"/>
                  <a:cs typeface="Times New Roman" panose="02020603050405020304" charset="0"/>
                </a:rPr>
                <a:t>为</a:t>
              </a:r>
              <a:r>
                <a:rPr lang="en-US" altLang="zh-CN">
                  <a:latin typeface="Times New Roman" panose="02020603050405020304" charset="0"/>
                  <a:cs typeface="Times New Roman" panose="02020603050405020304" charset="0"/>
                </a:rPr>
                <a:t> </a:t>
              </a:r>
              <a:r>
                <a:rPr lang="en-US" altLang="zh-CN" i="1">
                  <a:latin typeface="Times New Roman" panose="02020603050405020304" charset="0"/>
                  <a:cs typeface="Times New Roman" panose="02020603050405020304" charset="0"/>
                </a:rPr>
                <a:t>p </a:t>
              </a:r>
              <a:r>
                <a:rPr lang="zh-CN" altLang="en-US">
                  <a:latin typeface="Times New Roman" panose="02020603050405020304" charset="0"/>
                  <a:cs typeface="Times New Roman" panose="02020603050405020304" charset="0"/>
                </a:rPr>
                <a:t>行</a:t>
              </a:r>
              <a:r>
                <a:rPr lang="en-US" altLang="zh-CN">
                  <a:latin typeface="Times New Roman" panose="02020603050405020304" charset="0"/>
                  <a:cs typeface="Times New Roman" panose="02020603050405020304" charset="0"/>
                </a:rPr>
                <a:t>n </a:t>
              </a:r>
              <a:r>
                <a:rPr lang="zh-CN" altLang="en-US">
                  <a:latin typeface="Times New Roman" panose="02020603050405020304" charset="0"/>
                  <a:cs typeface="Times New Roman" panose="02020603050405020304" charset="0"/>
                </a:rPr>
                <a:t>列的矩阵（</a:t>
              </a:r>
              <a:r>
                <a:rPr lang="en-US" altLang="zh-CN" i="1">
                  <a:latin typeface="Times New Roman" panose="02020603050405020304" charset="0"/>
                  <a:cs typeface="Times New Roman" panose="02020603050405020304" charset="0"/>
                </a:rPr>
                <a:t>p</a:t>
              </a:r>
              <a:r>
                <a:rPr lang="zh-CN" altLang="en-US">
                  <a:latin typeface="Times New Roman" panose="02020603050405020304" charset="0"/>
                  <a:cs typeface="Times New Roman" panose="02020603050405020304" charset="0"/>
                </a:rPr>
                <a:t>为原始数据维数）</a:t>
              </a:r>
            </a:p>
          </p:txBody>
        </p:sp>
        <p:sp>
          <p:nvSpPr>
            <p:cNvPr id="10" name="文本框 9"/>
            <p:cNvSpPr txBox="1"/>
            <p:nvPr/>
          </p:nvSpPr>
          <p:spPr>
            <a:xfrm>
              <a:off x="2056" y="3391"/>
              <a:ext cx="12259" cy="4330"/>
            </a:xfrm>
            <a:prstGeom prst="rect">
              <a:avLst/>
            </a:prstGeom>
            <a:noFill/>
          </p:spPr>
          <p:txBody>
            <a:bodyPr wrap="square" rtlCol="0">
              <a:spAutoFit/>
            </a:bodyPr>
            <a:lstStyle/>
            <a:p>
              <a:pPr>
                <a:lnSpc>
                  <a:spcPct val="160000"/>
                </a:lnSpc>
              </a:pPr>
              <a:r>
                <a:rPr lang="zh-CN" altLang="en-US"/>
                <a:t>过程：</a:t>
              </a:r>
            </a:p>
            <a:p>
              <a:pPr>
                <a:lnSpc>
                  <a:spcPct val="160000"/>
                </a:lnSpc>
              </a:pPr>
              <a:r>
                <a:rPr lang="en-US" altLang="zh-CN"/>
                <a:t>1</a:t>
              </a:r>
              <a:r>
                <a:rPr lang="zh-CN" altLang="en-US"/>
                <a:t>：</a:t>
              </a:r>
              <a:r>
                <a:rPr lang="zh-CN" altLang="en-US">
                  <a:sym typeface="+mn-ea"/>
                </a:rPr>
                <a:t>将X的每一行（代表一个属性字段）进行零均值化，即减去这一行的均值；</a:t>
              </a:r>
              <a:endParaRPr lang="en-US" altLang="zh-CN"/>
            </a:p>
            <a:p>
              <a:pPr>
                <a:lnSpc>
                  <a:spcPct val="160000"/>
                </a:lnSpc>
              </a:pPr>
              <a:r>
                <a:rPr lang="en-US" altLang="zh-CN"/>
                <a:t>2</a:t>
              </a:r>
              <a:r>
                <a:rPr lang="zh-CN" altLang="en-US"/>
                <a:t>：计算样本的协方差矩阵</a:t>
              </a:r>
              <a:r>
                <a:rPr lang="en-US" altLang="zh-CN" i="1">
                  <a:latin typeface="Times New Roman" panose="02020603050405020304" charset="0"/>
                  <a:cs typeface="Times New Roman" panose="02020603050405020304" charset="0"/>
                </a:rPr>
                <a:t>C=1/n</a:t>
              </a:r>
              <a:r>
                <a:rPr lang="en-US" altLang="zh-CN"/>
                <a:t>( </a:t>
              </a:r>
              <a:r>
                <a:rPr lang="en-US" altLang="zh-CN" i="1">
                  <a:latin typeface="Times New Roman" panose="02020603050405020304" charset="0"/>
                  <a:cs typeface="Times New Roman" panose="02020603050405020304" charset="0"/>
                </a:rPr>
                <a:t>XX</a:t>
              </a:r>
              <a:r>
                <a:rPr lang="en-US" altLang="zh-CN" i="1" baseline="30000">
                  <a:latin typeface="Times New Roman" panose="02020603050405020304" charset="0"/>
                  <a:cs typeface="Times New Roman" panose="02020603050405020304" charset="0"/>
                </a:rPr>
                <a:t>T  </a:t>
              </a:r>
              <a:r>
                <a:rPr lang="zh-CN" altLang="en-US">
                  <a:latin typeface="Times New Roman" panose="02020603050405020304" charset="0"/>
                  <a:cs typeface="Times New Roman" panose="02020603050405020304" charset="0"/>
                </a:rPr>
                <a:t>）。</a:t>
              </a:r>
            </a:p>
            <a:p>
              <a:pPr>
                <a:lnSpc>
                  <a:spcPct val="160000"/>
                </a:lnSpc>
              </a:pP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a:t>
              </a:r>
              <a:r>
                <a:rPr lang="zh-CN" altLang="en-US">
                  <a:sym typeface="+mn-ea"/>
                </a:rPr>
                <a:t>求出协方差矩阵的特征值及对应的特征向量；</a:t>
              </a:r>
            </a:p>
            <a:p>
              <a:pPr>
                <a:lnSpc>
                  <a:spcPct val="160000"/>
                </a:lnSpc>
              </a:pPr>
              <a:r>
                <a:rPr lang="en-US" altLang="zh-CN">
                  <a:latin typeface="Times New Roman" panose="02020603050405020304" charset="0"/>
                  <a:cs typeface="Times New Roman" panose="02020603050405020304" charset="0"/>
                  <a:sym typeface="+mn-ea"/>
                </a:rPr>
                <a:t>4</a:t>
              </a:r>
              <a:r>
                <a:rPr lang="zh-CN" altLang="en-US">
                  <a:latin typeface="Times New Roman" panose="02020603050405020304" charset="0"/>
                  <a:cs typeface="Times New Roman" panose="02020603050405020304" charset="0"/>
                  <a:sym typeface="+mn-ea"/>
                </a:rPr>
                <a:t>：将特征向量按对应特征值大小从上到下</a:t>
              </a:r>
              <a:r>
                <a:rPr lang="zh-CN" altLang="en-US">
                  <a:sym typeface="+mn-ea"/>
                </a:rPr>
                <a:t>按行排列成矩阵，</a:t>
              </a:r>
            </a:p>
            <a:p>
              <a:pPr>
                <a:lnSpc>
                  <a:spcPct val="160000"/>
                </a:lnSpc>
              </a:pPr>
              <a:r>
                <a:rPr lang="zh-CN" altLang="en-US">
                  <a:latin typeface="Times New Roman" panose="02020603050405020304" charset="0"/>
                  <a:cs typeface="Times New Roman" panose="02020603050405020304" charset="0"/>
                  <a:sym typeface="+mn-ea"/>
                </a:rPr>
                <a:t>取前</a:t>
              </a:r>
              <a:r>
                <a:rPr lang="en-US" altLang="zh-CN">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sym typeface="+mn-ea"/>
                </a:rPr>
                <a:t>个特征值所对应的特征向量组成矩阵</a:t>
              </a:r>
              <a:r>
                <a:rPr lang="en-US" altLang="zh-CN">
                  <a:latin typeface="Times New Roman" panose="02020603050405020304" charset="0"/>
                  <a:cs typeface="Times New Roman" panose="02020603050405020304" charset="0"/>
                  <a:sym typeface="+mn-ea"/>
                </a:rPr>
                <a:t>W</a:t>
              </a:r>
            </a:p>
          </p:txBody>
        </p:sp>
        <p:graphicFrame>
          <p:nvGraphicFramePr>
            <p:cNvPr id="11" name="对象 10">
              <a:hlinkClick r:id="" action="ppaction://ole?verb=0"/>
            </p:cNvPr>
            <p:cNvGraphicFramePr>
              <a:graphicFrameLocks noChangeAspect="1"/>
            </p:cNvGraphicFramePr>
            <p:nvPr/>
          </p:nvGraphicFramePr>
          <p:xfrm>
            <a:off x="11600" y="6297"/>
            <a:ext cx="2615" cy="764"/>
          </p:xfrm>
          <a:graphic>
            <a:graphicData uri="http://schemas.openxmlformats.org/presentationml/2006/ole">
              <mc:AlternateContent xmlns:mc="http://schemas.openxmlformats.org/markup-compatibility/2006">
                <mc:Choice xmlns:v="urn:schemas-microsoft-com:vml" Requires="v">
                  <p:oleObj spid="_x0000_s16413" r:id="rId11" imgW="825500" imgH="241300" progId="Equation.KSEE3">
                    <p:embed/>
                  </p:oleObj>
                </mc:Choice>
                <mc:Fallback>
                  <p:oleObj r:id="rId11" imgW="825500" imgH="241300" progId="Equation.KSEE3">
                    <p:embed/>
                    <p:pic>
                      <p:nvPicPr>
                        <p:cNvPr id="0" name="图片 1027"/>
                        <p:cNvPicPr/>
                        <p:nvPr/>
                      </p:nvPicPr>
                      <p:blipFill>
                        <a:blip r:embed="rId12"/>
                        <a:stretch>
                          <a:fillRect/>
                        </a:stretch>
                      </p:blipFill>
                      <p:spPr>
                        <a:xfrm>
                          <a:off x="11600" y="6297"/>
                          <a:ext cx="2615" cy="764"/>
                        </a:xfrm>
                        <a:prstGeom prst="rect">
                          <a:avLst/>
                        </a:prstGeom>
                      </p:spPr>
                    </p:pic>
                  </p:oleObj>
                </mc:Fallback>
              </mc:AlternateContent>
            </a:graphicData>
          </a:graphic>
        </p:graphicFrame>
        <p:sp>
          <p:nvSpPr>
            <p:cNvPr id="12" name="文本框 11"/>
            <p:cNvSpPr txBox="1"/>
            <p:nvPr/>
          </p:nvSpPr>
          <p:spPr>
            <a:xfrm>
              <a:off x="2056" y="8109"/>
              <a:ext cx="2873" cy="580"/>
            </a:xfrm>
            <a:prstGeom prst="rect">
              <a:avLst/>
            </a:prstGeom>
            <a:noFill/>
          </p:spPr>
          <p:txBody>
            <a:bodyPr wrap="square" rtlCol="0">
              <a:spAutoFit/>
            </a:bodyPr>
            <a:lstStyle/>
            <a:p>
              <a:r>
                <a:rPr lang="zh-CN" altLang="en-US"/>
                <a:t>输出：投影矩阵</a:t>
              </a:r>
              <a:endParaRPr lang="en-US" altLang="zh-CN"/>
            </a:p>
          </p:txBody>
        </p:sp>
        <p:graphicFrame>
          <p:nvGraphicFramePr>
            <p:cNvPr id="13" name="对象 12">
              <a:hlinkClick r:id="" action="ppaction://ole?verb=0"/>
            </p:cNvPr>
            <p:cNvGraphicFramePr>
              <a:graphicFrameLocks noChangeAspect="1"/>
            </p:cNvGraphicFramePr>
            <p:nvPr/>
          </p:nvGraphicFramePr>
          <p:xfrm>
            <a:off x="5029" y="8127"/>
            <a:ext cx="3044" cy="595"/>
          </p:xfrm>
          <a:graphic>
            <a:graphicData uri="http://schemas.openxmlformats.org/presentationml/2006/ole">
              <mc:AlternateContent xmlns:mc="http://schemas.openxmlformats.org/markup-compatibility/2006">
                <mc:Choice xmlns:v="urn:schemas-microsoft-com:vml" Requires="v">
                  <p:oleObj spid="_x0000_s16414" r:id="rId13" imgW="1104900" imgH="215900" progId="Equation.KSEE3">
                    <p:embed/>
                  </p:oleObj>
                </mc:Choice>
                <mc:Fallback>
                  <p:oleObj r:id="rId13" imgW="1104900" imgH="215900" progId="Equation.KSEE3">
                    <p:embed/>
                    <p:pic>
                      <p:nvPicPr>
                        <p:cNvPr id="0" name="图片 1028"/>
                        <p:cNvPicPr/>
                        <p:nvPr/>
                      </p:nvPicPr>
                      <p:blipFill>
                        <a:blip r:embed="rId14"/>
                        <a:stretch>
                          <a:fillRect/>
                        </a:stretch>
                      </p:blipFill>
                      <p:spPr>
                        <a:xfrm>
                          <a:off x="5029" y="8127"/>
                          <a:ext cx="3044" cy="595"/>
                        </a:xfrm>
                        <a:prstGeom prst="rect">
                          <a:avLst/>
                        </a:prstGeom>
                      </p:spPr>
                    </p:pic>
                  </p:oleObj>
                </mc:Fallback>
              </mc:AlternateContent>
            </a:graphicData>
          </a:graphic>
        </p:graphicFrame>
        <p:sp>
          <p:nvSpPr>
            <p:cNvPr id="14" name="文本框 13"/>
            <p:cNvSpPr txBox="1"/>
            <p:nvPr/>
          </p:nvSpPr>
          <p:spPr>
            <a:xfrm>
              <a:off x="8073" y="8142"/>
              <a:ext cx="7228" cy="580"/>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Y=WX </a:t>
              </a:r>
              <a:r>
                <a:rPr lang="zh-CN" altLang="en-US">
                  <a:latin typeface="Times New Roman" panose="02020603050405020304" charset="0"/>
                  <a:cs typeface="Times New Roman" panose="02020603050405020304" charset="0"/>
                </a:rPr>
                <a:t>即为降维到</a:t>
              </a:r>
              <a:r>
                <a:rPr lang="en-US" altLang="zh-CN">
                  <a:latin typeface="Times New Roman" panose="02020603050405020304" charset="0"/>
                  <a:cs typeface="Times New Roman" panose="02020603050405020304" charset="0"/>
                </a:rPr>
                <a:t> k </a:t>
              </a:r>
              <a:r>
                <a:rPr lang="zh-CN" altLang="en-US">
                  <a:latin typeface="Times New Roman" panose="02020603050405020304" charset="0"/>
                  <a:cs typeface="Times New Roman" panose="02020603050405020304" charset="0"/>
                </a:rPr>
                <a:t>维后的数据。</a:t>
              </a:r>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4"/>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5"/>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主成分回归</a:t>
            </a:r>
          </a:p>
        </p:txBody>
      </p:sp>
      <p:pic>
        <p:nvPicPr>
          <p:cNvPr id="3" name="图片 2"/>
          <p:cNvPicPr>
            <a:picLocks noChangeAspect="1"/>
          </p:cNvPicPr>
          <p:nvPr>
            <p:custDataLst>
              <p:tags r:id="rId1"/>
            </p:custDataLst>
          </p:nvPr>
        </p:nvPicPr>
        <p:blipFill>
          <a:blip r:embed="rId7"/>
          <a:stretch>
            <a:fillRect/>
          </a:stretch>
        </p:blipFill>
        <p:spPr>
          <a:xfrm>
            <a:off x="268605" y="1849755"/>
            <a:ext cx="5151120" cy="2845435"/>
          </a:xfrm>
          <a:prstGeom prst="rect">
            <a:avLst/>
          </a:prstGeom>
        </p:spPr>
      </p:pic>
      <p:sp>
        <p:nvSpPr>
          <p:cNvPr id="4" name="文本框 3"/>
          <p:cNvSpPr txBox="1"/>
          <p:nvPr/>
        </p:nvSpPr>
        <p:spPr>
          <a:xfrm>
            <a:off x="374015" y="4876800"/>
            <a:ext cx="5344795" cy="1198880"/>
          </a:xfrm>
          <a:prstGeom prst="rect">
            <a:avLst/>
          </a:prstGeom>
          <a:noFill/>
        </p:spPr>
        <p:txBody>
          <a:bodyPr wrap="square" rtlCol="0" anchor="t">
            <a:spAutoFit/>
          </a:bodyPr>
          <a:lstStyle/>
          <a:p>
            <a:pPr>
              <a:lnSpc>
                <a:spcPct val="15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3.1    </a:t>
            </a:r>
            <a:r>
              <a:rPr lang="zh-CN" altLang="en-US" sz="1600">
                <a:latin typeface="Times New Roman" panose="02020603050405020304" charset="0"/>
                <a:cs typeface="Times New Roman" panose="02020603050405020304" charset="0"/>
              </a:rPr>
              <a:t>圆点表示100个不同城市的人口规模(pop)和广告支出(ad)。绿色实线表示第一个主成分，蓝色虚线表示第二个主成分。</a:t>
            </a:r>
          </a:p>
        </p:txBody>
      </p:sp>
      <p:pic>
        <p:nvPicPr>
          <p:cNvPr id="2" name="图片 1"/>
          <p:cNvPicPr>
            <a:picLocks noChangeAspect="1"/>
          </p:cNvPicPr>
          <p:nvPr>
            <p:custDataLst>
              <p:tags r:id="rId2"/>
            </p:custDataLst>
          </p:nvPr>
        </p:nvPicPr>
        <p:blipFill>
          <a:blip r:embed="rId8"/>
          <a:srcRect r="50000"/>
          <a:stretch>
            <a:fillRect/>
          </a:stretch>
        </p:blipFill>
        <p:spPr>
          <a:xfrm>
            <a:off x="6287135" y="629285"/>
            <a:ext cx="3743960" cy="2731770"/>
          </a:xfrm>
          <a:prstGeom prst="rect">
            <a:avLst/>
          </a:prstGeom>
        </p:spPr>
      </p:pic>
      <p:sp>
        <p:nvSpPr>
          <p:cNvPr id="7" name="灯片编号占位符 6"/>
          <p:cNvSpPr>
            <a:spLocks noGrp="1"/>
          </p:cNvSpPr>
          <p:nvPr>
            <p:ph type="sldNum" sz="quarter" idx="12"/>
          </p:nvPr>
        </p:nvSpPr>
        <p:spPr/>
        <p:txBody>
          <a:bodyPr/>
          <a:lstStyle/>
          <a:p>
            <a:fld id="{565CE74E-AB26-4998-AD42-012C4C1AD076}" type="slidenum">
              <a:rPr lang="zh-CN" altLang="en-US" smtClean="0"/>
              <a:t>64</a:t>
            </a:fld>
            <a:endParaRPr lang="zh-CN" altLang="en-US"/>
          </a:p>
        </p:txBody>
      </p:sp>
      <p:pic>
        <p:nvPicPr>
          <p:cNvPr id="11" name="图片 10"/>
          <p:cNvPicPr>
            <a:picLocks noChangeAspect="1"/>
          </p:cNvPicPr>
          <p:nvPr>
            <p:custDataLst>
              <p:tags r:id="rId3"/>
            </p:custDataLst>
          </p:nvPr>
        </p:nvPicPr>
        <p:blipFill>
          <a:blip r:embed="rId8"/>
          <a:srcRect l="50378" r="-11"/>
          <a:stretch>
            <a:fillRect/>
          </a:stretch>
        </p:blipFill>
        <p:spPr>
          <a:xfrm>
            <a:off x="6367145" y="3607435"/>
            <a:ext cx="3739515" cy="2748915"/>
          </a:xfrm>
          <a:prstGeom prst="rect">
            <a:avLst/>
          </a:prstGeom>
        </p:spPr>
      </p:pic>
      <p:sp>
        <p:nvSpPr>
          <p:cNvPr id="12" name="同侧圆角矩形 11"/>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13" name="文本框 12"/>
          <p:cNvSpPr txBox="1"/>
          <p:nvPr/>
        </p:nvSpPr>
        <p:spPr>
          <a:xfrm>
            <a:off x="6135370" y="3253105"/>
            <a:ext cx="4654550" cy="337185"/>
          </a:xfrm>
          <a:prstGeom prst="rect">
            <a:avLst/>
          </a:prstGeom>
          <a:noFill/>
        </p:spPr>
        <p:txBody>
          <a:bodyPr wrap="square" rtlCol="0">
            <a:spAutoFit/>
          </a:bodyPr>
          <a:lstStyle/>
          <a:p>
            <a:r>
              <a:rPr lang="zh-CN" altLang="en-US" sz="1600"/>
              <a:t>图</a:t>
            </a:r>
            <a:r>
              <a:rPr lang="en-US" altLang="zh-CN" sz="1600"/>
              <a:t>3.2</a:t>
            </a:r>
            <a:r>
              <a:rPr lang="zh-CN" altLang="en-US" sz="1600"/>
              <a:t>广告数据子集，第一主成分方向用绿线表示。</a:t>
            </a:r>
          </a:p>
        </p:txBody>
      </p:sp>
      <p:sp>
        <p:nvSpPr>
          <p:cNvPr id="14" name="文本框 13"/>
          <p:cNvSpPr txBox="1"/>
          <p:nvPr/>
        </p:nvSpPr>
        <p:spPr>
          <a:xfrm>
            <a:off x="6577965" y="6356350"/>
            <a:ext cx="3921125" cy="337185"/>
          </a:xfrm>
          <a:prstGeom prst="rect">
            <a:avLst/>
          </a:prstGeom>
          <a:noFill/>
        </p:spPr>
        <p:txBody>
          <a:bodyPr wrap="square" rtlCol="0">
            <a:spAutoFit/>
          </a:bodyPr>
          <a:lstStyle/>
          <a:p>
            <a:r>
              <a:rPr lang="zh-CN" altLang="en-US" sz="1600"/>
              <a:t>图</a:t>
            </a:r>
            <a:r>
              <a:rPr lang="en-US" altLang="zh-CN" sz="1600"/>
              <a:t>3.3 </a:t>
            </a:r>
            <a:r>
              <a:rPr lang="zh-CN" altLang="en-US" sz="1600"/>
              <a:t>经过旋转第一主成分方向同</a:t>
            </a:r>
            <a:r>
              <a:rPr lang="en-US" altLang="zh-CN" sz="1600"/>
              <a:t>x</a:t>
            </a:r>
            <a:r>
              <a:rPr lang="zh-CN" altLang="en-US" sz="1600"/>
              <a:t>轴一致。</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主成分回归</a:t>
            </a:r>
          </a:p>
        </p:txBody>
      </p:sp>
      <p:sp>
        <p:nvSpPr>
          <p:cNvPr id="4" name="文本框 3"/>
          <p:cNvSpPr txBox="1"/>
          <p:nvPr/>
        </p:nvSpPr>
        <p:spPr>
          <a:xfrm>
            <a:off x="4272280" y="3086100"/>
            <a:ext cx="4073525" cy="460375"/>
          </a:xfrm>
          <a:prstGeom prst="rect">
            <a:avLst/>
          </a:prstGeom>
          <a:noFill/>
        </p:spPr>
        <p:txBody>
          <a:bodyPr wrap="square" rtlCol="0" anchor="t">
            <a:spAutoFit/>
          </a:bodyPr>
          <a:lstStyle/>
          <a:p>
            <a:pPr>
              <a:lnSpc>
                <a:spcPct val="15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3.4    </a:t>
            </a:r>
            <a:r>
              <a:rPr lang="zh-CN" altLang="en-US" sz="1600">
                <a:latin typeface="Times New Roman" panose="02020603050405020304" charset="0"/>
                <a:cs typeface="Times New Roman" panose="02020603050405020304" charset="0"/>
              </a:rPr>
              <a:t>第一主成分得分与</a:t>
            </a:r>
            <a:r>
              <a:rPr lang="en-US" altLang="zh-CN" sz="1600">
                <a:latin typeface="Times New Roman" panose="02020603050405020304" charset="0"/>
                <a:cs typeface="Times New Roman" panose="02020603050405020304" charset="0"/>
              </a:rPr>
              <a:t>pop</a:t>
            </a:r>
            <a:r>
              <a:rPr lang="zh-CN" altLang="en-US" sz="1600">
                <a:latin typeface="Times New Roman" panose="02020603050405020304" charset="0"/>
                <a:cs typeface="Times New Roman" panose="02020603050405020304" charset="0"/>
              </a:rPr>
              <a:t>和</a:t>
            </a:r>
            <a:r>
              <a:rPr lang="en-US" altLang="zh-CN" sz="1600">
                <a:latin typeface="Times New Roman" panose="02020603050405020304" charset="0"/>
                <a:cs typeface="Times New Roman" panose="02020603050405020304" charset="0"/>
              </a:rPr>
              <a:t>ad</a:t>
            </a:r>
            <a:r>
              <a:rPr lang="zh-CN" altLang="en-US" sz="1600">
                <a:latin typeface="Times New Roman" panose="02020603050405020304" charset="0"/>
                <a:cs typeface="Times New Roman" panose="02020603050405020304" charset="0"/>
              </a:rPr>
              <a:t>高度相关</a:t>
            </a:r>
          </a:p>
        </p:txBody>
      </p:sp>
      <p:pic>
        <p:nvPicPr>
          <p:cNvPr id="5" name="图片 4"/>
          <p:cNvPicPr>
            <a:picLocks noChangeAspect="1"/>
          </p:cNvPicPr>
          <p:nvPr/>
        </p:nvPicPr>
        <p:blipFill>
          <a:blip r:embed="rId4"/>
          <a:srcRect t="3570" b="2664"/>
          <a:stretch>
            <a:fillRect/>
          </a:stretch>
        </p:blipFill>
        <p:spPr>
          <a:xfrm>
            <a:off x="3302635" y="815340"/>
            <a:ext cx="5668010" cy="2163445"/>
          </a:xfrm>
          <a:prstGeom prst="rect">
            <a:avLst/>
          </a:prstGeom>
        </p:spPr>
      </p:pic>
      <p:pic>
        <p:nvPicPr>
          <p:cNvPr id="6" name="图片 5"/>
          <p:cNvPicPr>
            <a:picLocks noChangeAspect="1"/>
          </p:cNvPicPr>
          <p:nvPr/>
        </p:nvPicPr>
        <p:blipFill>
          <a:blip r:embed="rId5"/>
          <a:stretch>
            <a:fillRect/>
          </a:stretch>
        </p:blipFill>
        <p:spPr>
          <a:xfrm>
            <a:off x="3253105" y="3653790"/>
            <a:ext cx="5767070" cy="2255520"/>
          </a:xfrm>
          <a:prstGeom prst="rect">
            <a:avLst/>
          </a:prstGeom>
        </p:spPr>
      </p:pic>
      <p:sp>
        <p:nvSpPr>
          <p:cNvPr id="7" name="灯片编号占位符 6"/>
          <p:cNvSpPr>
            <a:spLocks noGrp="1"/>
          </p:cNvSpPr>
          <p:nvPr>
            <p:ph type="sldNum" sz="quarter" idx="12"/>
          </p:nvPr>
        </p:nvSpPr>
        <p:spPr/>
        <p:txBody>
          <a:bodyPr/>
          <a:lstStyle/>
          <a:p>
            <a:fld id="{565CE74E-AB26-4998-AD42-012C4C1AD076}" type="slidenum">
              <a:rPr lang="zh-CN" altLang="en-US" smtClean="0"/>
              <a:t>65</a:t>
            </a:fld>
            <a:endParaRPr lang="zh-CN" altLang="en-US"/>
          </a:p>
        </p:txBody>
      </p:sp>
      <p:sp>
        <p:nvSpPr>
          <p:cNvPr id="9" name="同侧圆角矩形 8"/>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10" name="文本框 9"/>
          <p:cNvSpPr txBox="1"/>
          <p:nvPr/>
        </p:nvSpPr>
        <p:spPr>
          <a:xfrm>
            <a:off x="3750945" y="6167755"/>
            <a:ext cx="5219700" cy="460375"/>
          </a:xfrm>
          <a:prstGeom prst="rect">
            <a:avLst/>
          </a:prstGeom>
          <a:noFill/>
        </p:spPr>
        <p:txBody>
          <a:bodyPr wrap="square" rtlCol="0" anchor="t">
            <a:spAutoFit/>
          </a:bodyPr>
          <a:lstStyle/>
          <a:p>
            <a:pPr>
              <a:lnSpc>
                <a:spcPct val="15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3.5    </a:t>
            </a:r>
            <a:r>
              <a:rPr lang="zh-CN" altLang="en-US" sz="1600">
                <a:latin typeface="Times New Roman" panose="02020603050405020304" charset="0"/>
                <a:cs typeface="Times New Roman" panose="02020603050405020304" charset="0"/>
              </a:rPr>
              <a:t>第二主成分得分与</a:t>
            </a:r>
            <a:r>
              <a:rPr lang="en-US" altLang="zh-CN" sz="1600">
                <a:latin typeface="Times New Roman" panose="02020603050405020304" charset="0"/>
                <a:cs typeface="Times New Roman" panose="02020603050405020304" charset="0"/>
              </a:rPr>
              <a:t>pop</a:t>
            </a:r>
            <a:r>
              <a:rPr lang="zh-CN" altLang="en-US" sz="1600">
                <a:latin typeface="Times New Roman" panose="02020603050405020304" charset="0"/>
                <a:cs typeface="Times New Roman" panose="02020603050405020304" charset="0"/>
              </a:rPr>
              <a:t>和</a:t>
            </a:r>
            <a:r>
              <a:rPr lang="en-US" altLang="zh-CN" sz="1600">
                <a:latin typeface="Times New Roman" panose="02020603050405020304" charset="0"/>
                <a:cs typeface="Times New Roman" panose="02020603050405020304" charset="0"/>
              </a:rPr>
              <a:t>ad</a:t>
            </a:r>
            <a:r>
              <a:rPr lang="zh-CN" altLang="en-US" sz="1600">
                <a:latin typeface="Times New Roman" panose="02020603050405020304" charset="0"/>
                <a:cs typeface="Times New Roman" panose="02020603050405020304" charset="0"/>
              </a:rPr>
              <a:t>的散点图，相关性较弱</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主成分回归</a:t>
            </a:r>
          </a:p>
        </p:txBody>
      </p:sp>
      <p:grpSp>
        <p:nvGrpSpPr>
          <p:cNvPr id="4" name="组合 3"/>
          <p:cNvGrpSpPr/>
          <p:nvPr/>
        </p:nvGrpSpPr>
        <p:grpSpPr>
          <a:xfrm>
            <a:off x="712470" y="1745615"/>
            <a:ext cx="10386060" cy="1476375"/>
            <a:chOff x="1298" y="2799"/>
            <a:chExt cx="16356" cy="2325"/>
          </a:xfrm>
        </p:grpSpPr>
        <p:sp>
          <p:nvSpPr>
            <p:cNvPr id="2" name="文本框 1"/>
            <p:cNvSpPr txBox="1"/>
            <p:nvPr/>
          </p:nvSpPr>
          <p:spPr>
            <a:xfrm>
              <a:off x="1298" y="2799"/>
              <a:ext cx="16356" cy="2325"/>
            </a:xfrm>
            <a:prstGeom prst="rect">
              <a:avLst/>
            </a:prstGeom>
            <a:noFill/>
          </p:spPr>
          <p:txBody>
            <a:bodyPr wrap="square" rtlCol="0">
              <a:spAutoFit/>
            </a:bodyPr>
            <a:lstStyle/>
            <a:p>
              <a:pPr>
                <a:lnSpc>
                  <a:spcPct val="150000"/>
                </a:lnSpc>
              </a:pPr>
              <a:r>
                <a:rPr lang="en-US" altLang="zh-CN" sz="2000">
                  <a:latin typeface="Times New Roman" panose="02020603050405020304" charset="0"/>
                  <a:ea typeface="宋体" panose="02010600030101010101" pitchFamily="2" charset="-122"/>
                  <a:cs typeface="Times New Roman" panose="02020603050405020304" charset="0"/>
                </a:rPr>
                <a:t>        即PCA做降维后的特征应用到LR</a:t>
              </a:r>
              <a:r>
                <a:rPr lang="zh-CN" altLang="en-US" sz="2000">
                  <a:latin typeface="Times New Roman" panose="02020603050405020304" charset="0"/>
                  <a:ea typeface="宋体" panose="02010600030101010101" pitchFamily="2" charset="-122"/>
                  <a:cs typeface="Times New Roman" panose="02020603050405020304" charset="0"/>
                </a:rPr>
                <a:t>，指构造前</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个主成分</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，然后以这些主成分作为预测变量，用最小二乘拟合线性回归模型。</a:t>
              </a:r>
              <a:r>
                <a:rPr lang="zh-CN" altLang="en-US" sz="2000">
                  <a:latin typeface="Times New Roman" panose="02020603050405020304" charset="0"/>
                  <a:ea typeface="宋体" panose="02010600030101010101" pitchFamily="2" charset="-122"/>
                  <a:cs typeface="Times New Roman" panose="02020603050405020304" charset="0"/>
                  <a:sym typeface="+mn-ea"/>
                </a:rPr>
                <a:t>少数的主成分足以解释大部分的数据波动和数据与响应变量之间的关系。</a:t>
              </a:r>
            </a:p>
          </p:txBody>
        </p:sp>
        <p:pic>
          <p:nvPicPr>
            <p:cNvPr id="6" name="图片 5"/>
            <p:cNvPicPr>
              <a:picLocks noChangeAspect="1"/>
            </p:cNvPicPr>
            <p:nvPr/>
          </p:nvPicPr>
          <p:blipFill>
            <a:blip r:embed="rId4"/>
            <a:stretch>
              <a:fillRect/>
            </a:stretch>
          </p:blipFill>
          <p:spPr>
            <a:xfrm>
              <a:off x="11883" y="2979"/>
              <a:ext cx="2548" cy="557"/>
            </a:xfrm>
            <a:prstGeom prst="rect">
              <a:avLst/>
            </a:prstGeom>
          </p:spPr>
        </p:pic>
      </p:grpSp>
      <p:sp>
        <p:nvSpPr>
          <p:cNvPr id="7" name="文本框 6"/>
          <p:cNvSpPr txBox="1"/>
          <p:nvPr/>
        </p:nvSpPr>
        <p:spPr>
          <a:xfrm>
            <a:off x="539433" y="1217295"/>
            <a:ext cx="6226175" cy="398780"/>
          </a:xfrm>
          <a:prstGeom prst="rect">
            <a:avLst/>
          </a:prstGeom>
          <a:noFill/>
        </p:spPr>
        <p:txBody>
          <a:bodyPr wrap="none" rtlCol="0">
            <a:spAutoFit/>
          </a:bodyPr>
          <a:lstStyle/>
          <a:p>
            <a:pPr algn="ctr"/>
            <a:r>
              <a:rPr lang="zh-CN" altLang="en-US" sz="2000" b="1">
                <a:sym typeface="+mn-ea"/>
              </a:rPr>
              <a:t>主成分回归（</a:t>
            </a:r>
            <a:r>
              <a:rPr lang="en-US" altLang="zh-CN" sz="2000" b="1">
                <a:latin typeface="Times New Roman" panose="02020603050405020304" charset="0"/>
                <a:cs typeface="Times New Roman" panose="02020603050405020304" charset="0"/>
                <a:sym typeface="+mn-ea"/>
              </a:rPr>
              <a:t>principal conmponents regression</a:t>
            </a:r>
            <a:r>
              <a:rPr lang="zh-CN" altLang="en-US" sz="2000" b="1">
                <a:latin typeface="Times New Roman" panose="02020603050405020304" charset="0"/>
                <a:cs typeface="Times New Roman" panose="02020603050405020304" charset="0"/>
                <a:sym typeface="+mn-ea"/>
              </a:rPr>
              <a:t>，</a:t>
            </a:r>
            <a:r>
              <a:rPr lang="en-US" altLang="zh-CN" sz="2000" b="1">
                <a:latin typeface="Times New Roman" panose="02020603050405020304" charset="0"/>
                <a:cs typeface="Times New Roman" panose="02020603050405020304" charset="0"/>
                <a:sym typeface="+mn-ea"/>
              </a:rPr>
              <a:t>PCR)</a:t>
            </a:r>
          </a:p>
        </p:txBody>
      </p:sp>
      <p:pic>
        <p:nvPicPr>
          <p:cNvPr id="108" name="图片 107"/>
          <p:cNvPicPr/>
          <p:nvPr/>
        </p:nvPicPr>
        <p:blipFill>
          <a:blip r:embed="rId5"/>
          <a:stretch>
            <a:fillRect/>
          </a:stretch>
        </p:blipFill>
        <p:spPr>
          <a:xfrm>
            <a:off x="2084705" y="3723640"/>
            <a:ext cx="8022590" cy="2727960"/>
          </a:xfrm>
          <a:prstGeom prst="rect">
            <a:avLst/>
          </a:prstGeom>
          <a:noFill/>
          <a:ln w="9525">
            <a:noFill/>
          </a:ln>
        </p:spPr>
      </p:pic>
      <p:sp>
        <p:nvSpPr>
          <p:cNvPr id="3" name="灯片编号占位符 2"/>
          <p:cNvSpPr>
            <a:spLocks noGrp="1"/>
          </p:cNvSpPr>
          <p:nvPr>
            <p:ph type="sldNum" sz="quarter" idx="12"/>
          </p:nvPr>
        </p:nvSpPr>
        <p:spPr/>
        <p:txBody>
          <a:bodyPr/>
          <a:lstStyle/>
          <a:p>
            <a:fld id="{565CE74E-AB26-4998-AD42-012C4C1AD076}" type="slidenum">
              <a:rPr lang="zh-CN" altLang="en-US" smtClean="0"/>
              <a:t>66</a:t>
            </a:fld>
            <a:endParaRPr lang="zh-CN" altLang="en-US"/>
          </a:p>
        </p:txBody>
      </p:sp>
      <p:sp>
        <p:nvSpPr>
          <p:cNvPr id="9" name="同侧圆角矩形 8"/>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主成分回归</a:t>
            </a:r>
          </a:p>
        </p:txBody>
      </p:sp>
      <p:pic>
        <p:nvPicPr>
          <p:cNvPr id="107" name="图片 106"/>
          <p:cNvPicPr/>
          <p:nvPr/>
        </p:nvPicPr>
        <p:blipFill>
          <a:blip r:embed="rId4"/>
          <a:srcRect b="36212"/>
          <a:stretch>
            <a:fillRect/>
          </a:stretch>
        </p:blipFill>
        <p:spPr>
          <a:xfrm>
            <a:off x="1181735" y="1652905"/>
            <a:ext cx="9553575" cy="3785235"/>
          </a:xfrm>
          <a:prstGeom prst="rect">
            <a:avLst/>
          </a:prstGeom>
          <a:noFill/>
          <a:ln w="9525">
            <a:noFill/>
          </a:ln>
        </p:spPr>
      </p:pic>
      <p:sp>
        <p:nvSpPr>
          <p:cNvPr id="3" name="文本框 2"/>
          <p:cNvSpPr txBox="1"/>
          <p:nvPr/>
        </p:nvSpPr>
        <p:spPr>
          <a:xfrm>
            <a:off x="2629535" y="5544820"/>
            <a:ext cx="6932930" cy="779780"/>
          </a:xfrm>
          <a:prstGeom prst="rect">
            <a:avLst/>
          </a:prstGeom>
          <a:noFill/>
        </p:spPr>
        <p:txBody>
          <a:bodyPr wrap="square" rtlCol="0">
            <a:spAutoFit/>
          </a:bodyPr>
          <a:lstStyle/>
          <a:p>
            <a:pPr algn="ctr">
              <a:lnSpc>
                <a:spcPct val="140000"/>
              </a:lnSpc>
            </a:pPr>
            <a:r>
              <a:rPr lang="zh-CN" altLang="en-US" sz="1600">
                <a:latin typeface="Times New Roman" panose="02020603050405020304" charset="0"/>
                <a:cs typeface="Times New Roman" panose="02020603050405020304" charset="0"/>
              </a:rPr>
              <a:t>图</a:t>
            </a:r>
            <a:r>
              <a:rPr lang="en-US" altLang="zh-CN" sz="1600">
                <a:latin typeface="Times New Roman" panose="02020603050405020304" charset="0"/>
                <a:cs typeface="Times New Roman" panose="02020603050405020304" charset="0"/>
              </a:rPr>
              <a:t>3.6 </a:t>
            </a:r>
            <a:r>
              <a:rPr lang="zh-CN" altLang="en-US" sz="1600">
                <a:latin typeface="Times New Roman" panose="02020603050405020304" charset="0"/>
                <a:cs typeface="Times New Roman" panose="02020603050405020304" charset="0"/>
              </a:rPr>
              <a:t>主成分回归、岭回归和</a:t>
            </a:r>
            <a:r>
              <a:rPr lang="en-US" altLang="zh-CN" sz="1600">
                <a:latin typeface="Times New Roman" panose="02020603050405020304" charset="0"/>
                <a:cs typeface="Times New Roman" panose="02020603050405020304" charset="0"/>
              </a:rPr>
              <a:t>lasso</a:t>
            </a:r>
            <a:r>
              <a:rPr lang="zh-CN" altLang="en-US" sz="1600">
                <a:latin typeface="Times New Roman" panose="02020603050405020304" charset="0"/>
                <a:cs typeface="Times New Roman" panose="02020603050405020304" charset="0"/>
              </a:rPr>
              <a:t>应用于模拟数据集。</a:t>
            </a:r>
          </a:p>
          <a:p>
            <a:pPr algn="ctr">
              <a:lnSpc>
                <a:spcPct val="140000"/>
              </a:lnSpc>
            </a:pPr>
            <a:r>
              <a:rPr lang="zh-CN" altLang="en-US" sz="1600">
                <a:latin typeface="Times New Roman" panose="02020603050405020304" charset="0"/>
                <a:cs typeface="Times New Roman" panose="02020603050405020304" charset="0"/>
              </a:rPr>
              <a:t>左：主成分回归结果；右</a:t>
            </a:r>
            <a:r>
              <a:rPr lang="en-US" altLang="zh-CN" sz="1600">
                <a:latin typeface="Times New Roman" panose="02020603050405020304" charset="0"/>
                <a:cs typeface="Times New Roman" panose="02020603050405020304" charset="0"/>
              </a:rPr>
              <a:t>lasso</a:t>
            </a:r>
            <a:r>
              <a:rPr lang="zh-CN" altLang="en-US" sz="1600">
                <a:latin typeface="Times New Roman" panose="02020603050405020304" charset="0"/>
                <a:cs typeface="Times New Roman" panose="02020603050405020304" charset="0"/>
              </a:rPr>
              <a:t>（实线）和岭回归（虚线）的结果。</a:t>
            </a:r>
          </a:p>
        </p:txBody>
      </p:sp>
      <p:sp>
        <p:nvSpPr>
          <p:cNvPr id="4" name="文本框 3"/>
          <p:cNvSpPr txBox="1"/>
          <p:nvPr/>
        </p:nvSpPr>
        <p:spPr>
          <a:xfrm>
            <a:off x="408305" y="1147445"/>
            <a:ext cx="11242675" cy="398780"/>
          </a:xfrm>
          <a:prstGeom prst="rect">
            <a:avLst/>
          </a:prstGeom>
          <a:noFill/>
        </p:spPr>
        <p:txBody>
          <a:bodyPr wrap="square" rtlCol="0">
            <a:spAutoFit/>
          </a:bodyPr>
          <a:lstStyle/>
          <a:p>
            <a:r>
              <a:rPr lang="zh-CN" altLang="en-US" sz="2000" dirty="0">
                <a:latin typeface="Times New Roman" panose="02020603050405020304" charset="0"/>
                <a:ea typeface="宋体" panose="02010600030101010101" pitchFamily="2" charset="-122"/>
                <a:cs typeface="Times New Roman" panose="02020603050405020304" charset="0"/>
              </a:rPr>
              <a:t>下图显示出与最小二乘相比，三种方法都有显著提升，其中主成分分析与岭回归要比</a:t>
            </a:r>
            <a:r>
              <a:rPr lang="en-US" altLang="zh-CN" sz="2000" dirty="0">
                <a:latin typeface="Times New Roman" panose="02020603050405020304" charset="0"/>
                <a:ea typeface="宋体" panose="02010600030101010101" pitchFamily="2" charset="-122"/>
                <a:cs typeface="Times New Roman" panose="02020603050405020304" charset="0"/>
              </a:rPr>
              <a:t>lasso</a:t>
            </a:r>
            <a:r>
              <a:rPr lang="zh-CN" altLang="en-US" sz="2000" dirty="0">
                <a:latin typeface="Times New Roman" panose="02020603050405020304" charset="0"/>
                <a:ea typeface="宋体" panose="02010600030101010101" pitchFamily="2" charset="-122"/>
                <a:cs typeface="Times New Roman" panose="02020603050405020304" charset="0"/>
              </a:rPr>
              <a:t>更好一些。</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67</a:t>
            </a:fld>
            <a:endParaRPr lang="zh-CN" altLang="en-US"/>
          </a:p>
        </p:txBody>
      </p:sp>
      <p:sp>
        <p:nvSpPr>
          <p:cNvPr id="5" name="同侧圆角矩形 4"/>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主成分回归</a:t>
            </a:r>
          </a:p>
        </p:txBody>
      </p:sp>
      <p:pic>
        <p:nvPicPr>
          <p:cNvPr id="2" name="图片 1"/>
          <p:cNvPicPr>
            <a:picLocks noChangeAspect="1"/>
          </p:cNvPicPr>
          <p:nvPr/>
        </p:nvPicPr>
        <p:blipFill>
          <a:blip r:embed="rId4"/>
          <a:stretch>
            <a:fillRect/>
          </a:stretch>
        </p:blipFill>
        <p:spPr>
          <a:xfrm>
            <a:off x="1751330" y="2216150"/>
            <a:ext cx="8232775" cy="3557270"/>
          </a:xfrm>
          <a:prstGeom prst="rect">
            <a:avLst/>
          </a:prstGeom>
        </p:spPr>
      </p:pic>
      <p:sp>
        <p:nvSpPr>
          <p:cNvPr id="3" name="文本框 2"/>
          <p:cNvSpPr txBox="1"/>
          <p:nvPr/>
        </p:nvSpPr>
        <p:spPr>
          <a:xfrm>
            <a:off x="2539365" y="5751195"/>
            <a:ext cx="6985635" cy="781752"/>
          </a:xfrm>
          <a:prstGeom prst="rect">
            <a:avLst/>
          </a:prstGeom>
          <a:noFill/>
        </p:spPr>
        <p:txBody>
          <a:bodyPr wrap="square" rtlCol="0">
            <a:spAutoFit/>
          </a:bodyPr>
          <a:lstStyle/>
          <a:p>
            <a:pPr algn="ctr">
              <a:lnSpc>
                <a:spcPct val="140000"/>
              </a:lnSpc>
            </a:pPr>
            <a:r>
              <a:rPr lang="zh-CN" altLang="en-US" sz="1600" dirty="0">
                <a:latin typeface="Times New Roman" panose="02020603050405020304" charset="0"/>
                <a:cs typeface="Times New Roman" panose="02020603050405020304" charset="0"/>
              </a:rPr>
              <a:t>图</a:t>
            </a:r>
            <a:r>
              <a:rPr lang="en-US" altLang="zh-CN" sz="1600" dirty="0">
                <a:latin typeface="Times New Roman" panose="02020603050405020304" charset="0"/>
                <a:cs typeface="Times New Roman" panose="02020603050405020304" charset="0"/>
              </a:rPr>
              <a:t>3.7 </a:t>
            </a:r>
            <a:r>
              <a:rPr lang="zh-CN" altLang="en-US" sz="1600" dirty="0">
                <a:latin typeface="Times New Roman" panose="02020603050405020304" charset="0"/>
                <a:cs typeface="Times New Roman" panose="02020603050405020304" charset="0"/>
              </a:rPr>
              <a:t>左：</a:t>
            </a:r>
            <a:r>
              <a:rPr lang="en-US" altLang="zh-CN" sz="1600" b="1" u="sng" dirty="0">
                <a:latin typeface="Times New Roman" panose="02020603050405020304" charset="0"/>
                <a:cs typeface="Times New Roman" panose="02020603050405020304" charset="0"/>
              </a:rPr>
              <a:t>Credit</a:t>
            </a:r>
            <a:r>
              <a:rPr lang="zh-CN" altLang="en-US" sz="1600" b="1" u="sng" dirty="0">
                <a:latin typeface="Times New Roman" panose="02020603050405020304" charset="0"/>
                <a:cs typeface="Times New Roman" panose="02020603050405020304" charset="0"/>
              </a:rPr>
              <a:t>数据集</a:t>
            </a:r>
            <a:r>
              <a:rPr lang="zh-CN" altLang="en-US" sz="1600" dirty="0">
                <a:latin typeface="Times New Roman" panose="02020603050405020304" charset="0"/>
                <a:cs typeface="Times New Roman" panose="02020603050405020304" charset="0"/>
              </a:rPr>
              <a:t>上不同</a:t>
            </a:r>
            <a:r>
              <a:rPr lang="en-US" altLang="zh-CN" sz="1600" dirty="0">
                <a:latin typeface="Times New Roman" panose="02020603050405020304" charset="0"/>
                <a:cs typeface="Times New Roman" panose="02020603050405020304" charset="0"/>
              </a:rPr>
              <a:t>M</a:t>
            </a:r>
            <a:r>
              <a:rPr lang="zh-CN" altLang="en-US" sz="1600" dirty="0">
                <a:latin typeface="Times New Roman" panose="02020603050405020304" charset="0"/>
                <a:cs typeface="Times New Roman" panose="02020603050405020304" charset="0"/>
              </a:rPr>
              <a:t>值下主成分回归标准化系数估计；右：用主成分回归进行</a:t>
            </a:r>
            <a:r>
              <a:rPr lang="en-US" altLang="zh-CN" sz="1600" dirty="0">
                <a:latin typeface="Times New Roman" panose="02020603050405020304" charset="0"/>
                <a:cs typeface="Times New Roman" panose="02020603050405020304" charset="0"/>
              </a:rPr>
              <a:t>10</a:t>
            </a:r>
            <a:r>
              <a:rPr lang="zh-CN" altLang="en-US" sz="1600" dirty="0">
                <a:latin typeface="Times New Roman" panose="02020603050405020304" charset="0"/>
                <a:cs typeface="Times New Roman" panose="02020603050405020304" charset="0"/>
              </a:rPr>
              <a:t>折交叉验证的均方误差随</a:t>
            </a:r>
            <a:r>
              <a:rPr lang="en-US" altLang="zh-CN" sz="1600" dirty="0">
                <a:latin typeface="Times New Roman" panose="02020603050405020304" charset="0"/>
                <a:cs typeface="Times New Roman" panose="02020603050405020304" charset="0"/>
              </a:rPr>
              <a:t>M</a:t>
            </a:r>
            <a:r>
              <a:rPr lang="zh-CN" altLang="en-US" sz="1600" dirty="0">
                <a:latin typeface="Times New Roman" panose="02020603050405020304" charset="0"/>
                <a:cs typeface="Times New Roman" panose="02020603050405020304" charset="0"/>
              </a:rPr>
              <a:t>的变化。</a:t>
            </a:r>
          </a:p>
        </p:txBody>
      </p:sp>
      <p:sp>
        <p:nvSpPr>
          <p:cNvPr id="4" name="文本框 3"/>
          <p:cNvSpPr txBox="1"/>
          <p:nvPr/>
        </p:nvSpPr>
        <p:spPr>
          <a:xfrm>
            <a:off x="899795" y="1099820"/>
            <a:ext cx="10507345" cy="829945"/>
          </a:xfrm>
          <a:prstGeom prst="rect">
            <a:avLst/>
          </a:prstGeom>
          <a:noFill/>
        </p:spPr>
        <p:txBody>
          <a:bodyPr wrap="square" rtlCol="0">
            <a:spAutoFit/>
          </a:bodyPr>
          <a:lstStyle/>
          <a:p>
            <a:pPr>
              <a:lnSpc>
                <a:spcPct val="12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主成分数量</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一般通过交叉验证确定，下图中</a:t>
            </a:r>
            <a:r>
              <a:rPr lang="en-US" altLang="zh-CN" sz="2000">
                <a:latin typeface="Times New Roman" panose="02020603050405020304" charset="0"/>
                <a:ea typeface="宋体" panose="02010600030101010101" pitchFamily="2" charset="-122"/>
                <a:cs typeface="Times New Roman" panose="02020603050405020304" charset="0"/>
              </a:rPr>
              <a:t>M=10</a:t>
            </a:r>
            <a:r>
              <a:rPr lang="zh-CN" altLang="en-US" sz="2000">
                <a:latin typeface="Times New Roman" panose="02020603050405020304" charset="0"/>
                <a:ea typeface="宋体" panose="02010600030101010101" pitchFamily="2" charset="-122"/>
                <a:cs typeface="Times New Roman" panose="02020603050405020304" charset="0"/>
              </a:rPr>
              <a:t>时为最小交叉验证误差，几乎没有实现降维，因为</a:t>
            </a:r>
            <a:r>
              <a:rPr lang="en-US" altLang="zh-CN" sz="2000">
                <a:latin typeface="Times New Roman" panose="02020603050405020304" charset="0"/>
                <a:ea typeface="宋体" panose="02010600030101010101" pitchFamily="2" charset="-122"/>
                <a:cs typeface="Times New Roman" panose="02020603050405020304" charset="0"/>
              </a:rPr>
              <a:t>M=11</a:t>
            </a:r>
            <a:r>
              <a:rPr lang="zh-CN" altLang="en-US" sz="2000">
                <a:latin typeface="Times New Roman" panose="02020603050405020304" charset="0"/>
                <a:ea typeface="宋体" panose="02010600030101010101" pitchFamily="2" charset="-122"/>
                <a:cs typeface="Times New Roman" panose="02020603050405020304" charset="0"/>
              </a:rPr>
              <a:t>时与简单最小二乘等价。</a:t>
            </a:r>
          </a:p>
        </p:txBody>
      </p:sp>
      <p:sp>
        <p:nvSpPr>
          <p:cNvPr id="5" name="灯片编号占位符 4"/>
          <p:cNvSpPr>
            <a:spLocks noGrp="1"/>
          </p:cNvSpPr>
          <p:nvPr>
            <p:ph type="sldNum" sz="quarter" idx="12"/>
          </p:nvPr>
        </p:nvSpPr>
        <p:spPr/>
        <p:txBody>
          <a:bodyPr/>
          <a:lstStyle/>
          <a:p>
            <a:fld id="{565CE74E-AB26-4998-AD42-012C4C1AD076}" type="slidenum">
              <a:rPr lang="zh-CN" altLang="en-US" smtClean="0"/>
              <a:t>68</a:t>
            </a:fld>
            <a:endParaRPr lang="zh-CN" altLang="en-US"/>
          </a:p>
        </p:txBody>
      </p:sp>
      <p:sp>
        <p:nvSpPr>
          <p:cNvPr id="7" name="同侧圆角矩形 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mc:AlternateContent xmlns:mc="http://schemas.openxmlformats.org/markup-compatibility/2006" xmlns:p14="http://schemas.microsoft.com/office/powerpoint/2010/main">
        <mc:Choice Requires="p14">
          <p:contentPart p14:bwMode="auto" r:id="rId5">
            <p14:nvContentPartPr>
              <p14:cNvPr id="11" name="墨迹 10"/>
              <p14:cNvContentPartPr/>
              <p14:nvPr/>
            </p14:nvContentPartPr>
            <p14:xfrm>
              <a:off x="5359320" y="5105520"/>
              <a:ext cx="360" cy="360"/>
            </p14:xfrm>
          </p:contentPart>
        </mc:Choice>
        <mc:Fallback xmlns="">
          <p:pic>
            <p:nvPicPr>
              <p:cNvPr id="11" name="墨迹 10"/>
            </p:nvPicPr>
            <p:blipFill>
              <a:blip r:embed="rId6"/>
            </p:blipFill>
            <p:spPr>
              <a:xfrm>
                <a:off x="5359320" y="5105520"/>
                <a:ext cx="360" cy="360"/>
              </a:xfrm>
              <a:prstGeom prst="rect"/>
            </p:spPr>
          </p:pic>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4"/>
          <a:srcRect t="1107"/>
          <a:stretch>
            <a:fillRect/>
          </a:stretch>
        </p:blipFill>
        <p:spPr>
          <a:xfrm>
            <a:off x="1877695" y="1533525"/>
            <a:ext cx="7853045" cy="5174615"/>
          </a:xfrm>
          <a:prstGeom prst="rect">
            <a:avLst/>
          </a:prstGeom>
        </p:spPr>
      </p:pic>
      <p:sp>
        <p:nvSpPr>
          <p:cNvPr id="11" name="文本框 10"/>
          <p:cNvSpPr txBox="1"/>
          <p:nvPr/>
        </p:nvSpPr>
        <p:spPr>
          <a:xfrm>
            <a:off x="1459865" y="897890"/>
            <a:ext cx="8825865" cy="491490"/>
          </a:xfrm>
          <a:prstGeom prst="rect">
            <a:avLst/>
          </a:prstGeom>
          <a:solidFill>
            <a:schemeClr val="accent1">
              <a:lumMod val="75000"/>
              <a:alpha val="13000"/>
            </a:schemeClr>
          </a:solidFill>
        </p:spPr>
        <p:txBody>
          <a:bodyPr wrap="square" rtlCol="0">
            <a:spAutoFit/>
          </a:bodyPr>
          <a:lstStyle/>
          <a:p>
            <a:pPr marL="342900" indent="-342900">
              <a:lnSpc>
                <a:spcPct val="13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latin typeface="Times New Roman" panose="02020603050405020304" charset="0"/>
                <a:ea typeface="宋体" panose="02010600030101010101" pitchFamily="2" charset="-122"/>
                <a:cs typeface="Times New Roman" panose="02020603050405020304" charset="0"/>
              </a:rPr>
              <a:t>pls</a:t>
            </a:r>
            <a:r>
              <a:rPr lang="zh-CN" altLang="en-US" sz="2000">
                <a:latin typeface="Times New Roman" panose="02020603050405020304" charset="0"/>
                <a:ea typeface="宋体" panose="02010600030101010101" pitchFamily="2" charset="-122"/>
                <a:cs typeface="Times New Roman" panose="02020603050405020304" charset="0"/>
              </a:rPr>
              <a:t>库中的</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pcr ( ) </a:t>
            </a:r>
            <a:r>
              <a:rPr lang="zh-CN" altLang="en-US" sz="2000">
                <a:latin typeface="Times New Roman" panose="02020603050405020304" charset="0"/>
                <a:ea typeface="宋体" panose="02010600030101010101" pitchFamily="2" charset="-122"/>
                <a:cs typeface="Times New Roman" panose="02020603050405020304" charset="0"/>
              </a:rPr>
              <a:t>函数实现主成分回归（</a:t>
            </a:r>
            <a:r>
              <a:rPr lang="en-US" altLang="zh-CN" sz="2000">
                <a:latin typeface="Times New Roman" panose="02020603050405020304" charset="0"/>
                <a:ea typeface="宋体" panose="02010600030101010101" pitchFamily="2" charset="-122"/>
                <a:cs typeface="Times New Roman" panose="02020603050405020304" charset="0"/>
              </a:rPr>
              <a:t>PCR</a:t>
            </a:r>
            <a:r>
              <a:rPr lang="zh-CN" altLang="en-US" sz="2000">
                <a:latin typeface="Times New Roman" panose="02020603050405020304" charset="0"/>
                <a:ea typeface="宋体" panose="02010600030101010101" pitchFamily="2" charset="-122"/>
                <a:cs typeface="Times New Roman" panose="02020603050405020304" charset="0"/>
              </a:rPr>
              <a:t>）。</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69</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3" name="文本框 2"/>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主成分回归</a:t>
            </a:r>
          </a:p>
        </p:txBody>
      </p:sp>
      <p:sp>
        <p:nvSpPr>
          <p:cNvPr id="12" name="矩形 11"/>
          <p:cNvSpPr/>
          <p:nvPr/>
        </p:nvSpPr>
        <p:spPr>
          <a:xfrm>
            <a:off x="3581950" y="4490763"/>
            <a:ext cx="600944" cy="2235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81950" y="4708187"/>
            <a:ext cx="600944" cy="2235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72686" y="6379490"/>
            <a:ext cx="544446" cy="3419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0" y="238760"/>
            <a:ext cx="3237865" cy="622935"/>
            <a:chOff x="1" y="238656"/>
            <a:chExt cx="2139695" cy="568740"/>
          </a:xfrm>
          <a:solidFill>
            <a:srgbClr val="4B7FB1"/>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本章内容概况</a:t>
            </a:r>
          </a:p>
        </p:txBody>
      </p:sp>
      <p:grpSp>
        <p:nvGrpSpPr>
          <p:cNvPr id="2" name="组合 1"/>
          <p:cNvGrpSpPr/>
          <p:nvPr/>
        </p:nvGrpSpPr>
        <p:grpSpPr>
          <a:xfrm>
            <a:off x="393700" y="496570"/>
            <a:ext cx="11181080" cy="6005830"/>
            <a:chOff x="376" y="705"/>
            <a:chExt cx="17608" cy="9458"/>
          </a:xfrm>
        </p:grpSpPr>
        <p:sp>
          <p:nvSpPr>
            <p:cNvPr id="3" name="圆角矩形 2"/>
            <p:cNvSpPr/>
            <p:nvPr/>
          </p:nvSpPr>
          <p:spPr>
            <a:xfrm>
              <a:off x="376" y="5056"/>
              <a:ext cx="3732" cy="85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模型选择与正则化</a:t>
              </a:r>
            </a:p>
          </p:txBody>
        </p:sp>
        <p:sp>
          <p:nvSpPr>
            <p:cNvPr id="7" name="圆角矩形 6"/>
            <p:cNvSpPr/>
            <p:nvPr/>
          </p:nvSpPr>
          <p:spPr>
            <a:xfrm>
              <a:off x="4829" y="1832"/>
              <a:ext cx="2311" cy="827"/>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
          <p:nvSpPr>
            <p:cNvPr id="8" name="圆角矩形 7"/>
            <p:cNvSpPr/>
            <p:nvPr/>
          </p:nvSpPr>
          <p:spPr>
            <a:xfrm>
              <a:off x="4701" y="5172"/>
              <a:ext cx="3738" cy="743"/>
            </a:xfrm>
            <a:prstGeom prst="round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压缩估计（正则化）</a:t>
              </a:r>
            </a:p>
          </p:txBody>
        </p:sp>
        <p:sp>
          <p:nvSpPr>
            <p:cNvPr id="9" name="圆角矩形 8"/>
            <p:cNvSpPr/>
            <p:nvPr/>
          </p:nvSpPr>
          <p:spPr>
            <a:xfrm>
              <a:off x="4773" y="8657"/>
              <a:ext cx="2607" cy="737"/>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降维法</a:t>
              </a:r>
            </a:p>
          </p:txBody>
        </p:sp>
        <p:grpSp>
          <p:nvGrpSpPr>
            <p:cNvPr id="25" name="组合 24"/>
            <p:cNvGrpSpPr/>
            <p:nvPr/>
          </p:nvGrpSpPr>
          <p:grpSpPr>
            <a:xfrm>
              <a:off x="7587" y="705"/>
              <a:ext cx="2852" cy="3220"/>
              <a:chOff x="9567" y="770"/>
              <a:chExt cx="2717" cy="3220"/>
            </a:xfrm>
          </p:grpSpPr>
          <p:sp>
            <p:nvSpPr>
              <p:cNvPr id="10" name="五边形 9"/>
              <p:cNvSpPr/>
              <p:nvPr/>
            </p:nvSpPr>
            <p:spPr>
              <a:xfrm>
                <a:off x="9567" y="770"/>
                <a:ext cx="2717" cy="698"/>
              </a:xfrm>
              <a:prstGeom prst="homePlate">
                <a:avLst>
                  <a:gd name="adj" fmla="val 0"/>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a:solidFill>
                      <a:schemeClr val="bg1"/>
                    </a:solidFill>
                  </a:rPr>
                  <a:t>最优子集选择</a:t>
                </a:r>
              </a:p>
            </p:txBody>
          </p:sp>
          <p:sp>
            <p:nvSpPr>
              <p:cNvPr id="11" name="五边形 10"/>
              <p:cNvSpPr/>
              <p:nvPr/>
            </p:nvSpPr>
            <p:spPr>
              <a:xfrm>
                <a:off x="9586" y="2150"/>
                <a:ext cx="2698" cy="689"/>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逐步选择</a:t>
                </a:r>
              </a:p>
            </p:txBody>
          </p:sp>
          <p:sp>
            <p:nvSpPr>
              <p:cNvPr id="12" name="五边形 11"/>
              <p:cNvSpPr/>
              <p:nvPr/>
            </p:nvSpPr>
            <p:spPr>
              <a:xfrm>
                <a:off x="9609" y="3341"/>
                <a:ext cx="2641" cy="649"/>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选择最优模型</a:t>
                </a:r>
              </a:p>
            </p:txBody>
          </p:sp>
        </p:grpSp>
        <p:grpSp>
          <p:nvGrpSpPr>
            <p:cNvPr id="26" name="组合 25"/>
            <p:cNvGrpSpPr/>
            <p:nvPr/>
          </p:nvGrpSpPr>
          <p:grpSpPr>
            <a:xfrm>
              <a:off x="8974" y="4549"/>
              <a:ext cx="2716" cy="2620"/>
              <a:chOff x="10947" y="4566"/>
              <a:chExt cx="2587" cy="2620"/>
            </a:xfrm>
          </p:grpSpPr>
          <p:sp>
            <p:nvSpPr>
              <p:cNvPr id="13" name="五边形 12"/>
              <p:cNvSpPr/>
              <p:nvPr/>
            </p:nvSpPr>
            <p:spPr>
              <a:xfrm>
                <a:off x="10948" y="4566"/>
                <a:ext cx="2585" cy="669"/>
              </a:xfrm>
              <a:prstGeom prst="homePlate">
                <a:avLst>
                  <a:gd name="adj" fmla="val 0"/>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岭回归</a:t>
                </a:r>
              </a:p>
            </p:txBody>
          </p:sp>
          <p:sp>
            <p:nvSpPr>
              <p:cNvPr id="14" name="五边形 13"/>
              <p:cNvSpPr/>
              <p:nvPr/>
            </p:nvSpPr>
            <p:spPr>
              <a:xfrm>
                <a:off x="10947" y="6472"/>
                <a:ext cx="2587" cy="714"/>
              </a:xfrm>
              <a:prstGeom prst="homePlate">
                <a:avLst>
                  <a:gd name="adj" fmla="val 0"/>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选择调节参数</a:t>
                </a:r>
              </a:p>
            </p:txBody>
          </p:sp>
          <p:sp>
            <p:nvSpPr>
              <p:cNvPr id="15" name="五边形 14"/>
              <p:cNvSpPr/>
              <p:nvPr/>
            </p:nvSpPr>
            <p:spPr>
              <a:xfrm>
                <a:off x="10977" y="5537"/>
                <a:ext cx="2539" cy="634"/>
              </a:xfrm>
              <a:prstGeom prst="homePlate">
                <a:avLst>
                  <a:gd name="adj" fmla="val 0"/>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bg1"/>
                    </a:solidFill>
                    <a:latin typeface="Times New Roman" panose="02020603050405020304" charset="0"/>
                    <a:cs typeface="Times New Roman" panose="02020603050405020304" charset="0"/>
                  </a:rPr>
                  <a:t>lasso</a:t>
                </a:r>
              </a:p>
            </p:txBody>
          </p:sp>
        </p:grpSp>
        <p:grpSp>
          <p:nvGrpSpPr>
            <p:cNvPr id="30" name="组合 29"/>
            <p:cNvGrpSpPr/>
            <p:nvPr/>
          </p:nvGrpSpPr>
          <p:grpSpPr>
            <a:xfrm>
              <a:off x="7802" y="7923"/>
              <a:ext cx="2579" cy="2240"/>
              <a:chOff x="9800" y="8255"/>
              <a:chExt cx="2457" cy="2240"/>
            </a:xfrm>
          </p:grpSpPr>
          <p:sp>
            <p:nvSpPr>
              <p:cNvPr id="16" name="五边形 15"/>
              <p:cNvSpPr/>
              <p:nvPr/>
            </p:nvSpPr>
            <p:spPr>
              <a:xfrm>
                <a:off x="9800" y="8255"/>
                <a:ext cx="2457" cy="734"/>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主成分回归</a:t>
                </a:r>
              </a:p>
            </p:txBody>
          </p:sp>
          <p:sp>
            <p:nvSpPr>
              <p:cNvPr id="17" name="五边形 16"/>
              <p:cNvSpPr/>
              <p:nvPr/>
            </p:nvSpPr>
            <p:spPr>
              <a:xfrm>
                <a:off x="9800" y="9761"/>
                <a:ext cx="2457" cy="734"/>
              </a:xfrm>
              <a:prstGeom prst="homePlate">
                <a:avLst>
                  <a:gd name="adj" fmla="val 0"/>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偏最小二乘</a:t>
                </a:r>
              </a:p>
            </p:txBody>
          </p:sp>
        </p:grpSp>
        <p:sp>
          <p:nvSpPr>
            <p:cNvPr id="24" name="左大括号 23"/>
            <p:cNvSpPr/>
            <p:nvPr/>
          </p:nvSpPr>
          <p:spPr>
            <a:xfrm>
              <a:off x="4260" y="2435"/>
              <a:ext cx="417" cy="6712"/>
            </a:xfrm>
            <a:prstGeom prst="leftBrace">
              <a:avLst>
                <a:gd name="adj1" fmla="val 8333"/>
                <a:gd name="adj2" fmla="val 46607"/>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左大括号 26"/>
            <p:cNvSpPr/>
            <p:nvPr/>
          </p:nvSpPr>
          <p:spPr>
            <a:xfrm>
              <a:off x="7374" y="1195"/>
              <a:ext cx="173" cy="24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8674" y="4960"/>
              <a:ext cx="194" cy="1662"/>
            </a:xfrm>
            <a:prstGeom prst="leftBrace">
              <a:avLst>
                <a:gd name="adj1" fmla="val 8333"/>
                <a:gd name="adj2" fmla="val 37003"/>
              </a:avLst>
            </a:prstGeom>
            <a:noFill/>
            <a:ln>
              <a:solidFill>
                <a:srgbClr val="F4B1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左大括号 28"/>
            <p:cNvSpPr/>
            <p:nvPr/>
          </p:nvSpPr>
          <p:spPr>
            <a:xfrm>
              <a:off x="7600" y="8428"/>
              <a:ext cx="180" cy="1358"/>
            </a:xfrm>
            <a:prstGeom prst="leftBrace">
              <a:avLst/>
            </a:prstGeom>
            <a:ln>
              <a:solidFill>
                <a:srgbClr val="A9D1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p:cNvCxnSpPr/>
            <p:nvPr/>
          </p:nvCxnSpPr>
          <p:spPr>
            <a:xfrm flipV="1">
              <a:off x="10022" y="1282"/>
              <a:ext cx="6029" cy="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422" y="815"/>
              <a:ext cx="5701" cy="483"/>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rPr>
                <a:t>遍历所有可能的特征子集，选择一个最好的</a:t>
              </a:r>
            </a:p>
          </p:txBody>
        </p:sp>
        <p:sp>
          <p:nvSpPr>
            <p:cNvPr id="40" name="左大括号 39"/>
            <p:cNvSpPr/>
            <p:nvPr/>
          </p:nvSpPr>
          <p:spPr>
            <a:xfrm>
              <a:off x="10609" y="1799"/>
              <a:ext cx="300" cy="900"/>
            </a:xfrm>
            <a:prstGeom prst="leftBrace">
              <a:avLst>
                <a:gd name="adj1" fmla="val 8333"/>
                <a:gd name="adj2" fmla="val 666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文本框 40"/>
            <p:cNvSpPr txBox="1"/>
            <p:nvPr/>
          </p:nvSpPr>
          <p:spPr>
            <a:xfrm>
              <a:off x="13200" y="1318"/>
              <a:ext cx="4784" cy="822"/>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rPr>
                <a:t>即从空集开始，每次增加一个对模型最有帮助的特征。</a:t>
              </a:r>
            </a:p>
          </p:txBody>
        </p:sp>
        <p:sp>
          <p:nvSpPr>
            <p:cNvPr id="42" name="文本框 41"/>
            <p:cNvSpPr txBox="1"/>
            <p:nvPr/>
          </p:nvSpPr>
          <p:spPr>
            <a:xfrm>
              <a:off x="10957" y="1650"/>
              <a:ext cx="2195" cy="483"/>
            </a:xfrm>
            <a:prstGeom prst="rect">
              <a:avLst/>
            </a:prstGeom>
            <a:solidFill>
              <a:schemeClr val="accent1">
                <a:alpha val="65000"/>
              </a:schemeClr>
            </a:solidFill>
          </p:spPr>
          <p:txBody>
            <a:bodyPr wrap="square" rtlCol="0">
              <a:spAutoFit/>
            </a:bodyPr>
            <a:lstStyle/>
            <a:p>
              <a:pPr algn="ctr"/>
              <a:r>
                <a:rPr lang="zh-CN" altLang="en-US" sz="1400" b="1">
                  <a:solidFill>
                    <a:schemeClr val="bg1"/>
                  </a:solidFill>
                  <a:latin typeface="微软雅黑" panose="020B0503020204020204" charset="-122"/>
                  <a:ea typeface="微软雅黑" panose="020B0503020204020204" charset="-122"/>
                  <a:sym typeface="+mn-ea"/>
                </a:rPr>
                <a:t>向前逐步选择</a:t>
              </a:r>
            </a:p>
          </p:txBody>
        </p:sp>
        <p:sp>
          <p:nvSpPr>
            <p:cNvPr id="43" name="文本框 42"/>
            <p:cNvSpPr txBox="1"/>
            <p:nvPr/>
          </p:nvSpPr>
          <p:spPr>
            <a:xfrm>
              <a:off x="10925" y="2481"/>
              <a:ext cx="2213" cy="483"/>
            </a:xfrm>
            <a:prstGeom prst="rect">
              <a:avLst/>
            </a:prstGeom>
            <a:solidFill>
              <a:schemeClr val="accent1">
                <a:alpha val="65000"/>
              </a:schemeClr>
            </a:solidFill>
          </p:spPr>
          <p:txBody>
            <a:bodyPr wrap="square" rtlCol="0">
              <a:spAutoFit/>
            </a:bodyPr>
            <a:lstStyle/>
            <a:p>
              <a:pPr algn="ctr"/>
              <a:r>
                <a:rPr lang="zh-CN" altLang="en-US" sz="1400" b="1">
                  <a:solidFill>
                    <a:schemeClr val="bg1"/>
                  </a:solidFill>
                  <a:latin typeface="微软雅黑" panose="020B0503020204020204" charset="-122"/>
                  <a:ea typeface="微软雅黑" panose="020B0503020204020204" charset="-122"/>
                  <a:sym typeface="+mn-ea"/>
                </a:rPr>
                <a:t>向后逐步选择</a:t>
              </a:r>
            </a:p>
          </p:txBody>
        </p:sp>
        <p:sp>
          <p:nvSpPr>
            <p:cNvPr id="44" name="文本框 43"/>
            <p:cNvSpPr txBox="1"/>
            <p:nvPr/>
          </p:nvSpPr>
          <p:spPr>
            <a:xfrm>
              <a:off x="13201" y="2160"/>
              <a:ext cx="4783" cy="822"/>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rPr>
                <a:t>从全部特征集开始，每次删除一个对模型没有帮助的特征。</a:t>
              </a:r>
            </a:p>
          </p:txBody>
        </p:sp>
        <p:sp>
          <p:nvSpPr>
            <p:cNvPr id="46" name="文本框 45"/>
            <p:cNvSpPr txBox="1"/>
            <p:nvPr/>
          </p:nvSpPr>
          <p:spPr>
            <a:xfrm>
              <a:off x="11795" y="4697"/>
              <a:ext cx="4390" cy="483"/>
            </a:xfrm>
            <a:prstGeom prst="rect">
              <a:avLst/>
            </a:prstGeom>
            <a:noFill/>
          </p:spPr>
          <p:txBody>
            <a:bodyPr wrap="square" rtlCol="0">
              <a:spAutoFit/>
            </a:bodyPr>
            <a:lstStyle/>
            <a:p>
              <a:r>
                <a:rPr lang="en-US" altLang="zh-CN" sz="1400">
                  <a:latin typeface="宋体" panose="02010600030101010101" pitchFamily="2" charset="-122"/>
                  <a:ea typeface="宋体" panose="02010600030101010101" pitchFamily="2" charset="-122"/>
                  <a:cs typeface="宋体" panose="02010600030101010101" pitchFamily="2" charset="-122"/>
                </a:rPr>
                <a:t> </a:t>
              </a:r>
              <a:r>
                <a:rPr lang="zh-CN" altLang="en-US" sz="1400">
                  <a:latin typeface="宋体" panose="02010600030101010101" pitchFamily="2" charset="-122"/>
                  <a:ea typeface="宋体" panose="02010600030101010101" pitchFamily="2" charset="-122"/>
                  <a:cs typeface="宋体" panose="02010600030101010101" pitchFamily="2" charset="-122"/>
                </a:rPr>
                <a:t>在优化目标中加入</a:t>
              </a:r>
              <a:r>
                <a:rPr lang="en-US" altLang="zh-CN" sz="1400">
                  <a:latin typeface="宋体" panose="02010600030101010101" pitchFamily="2" charset="-122"/>
                  <a:ea typeface="宋体" panose="02010600030101010101" pitchFamily="2" charset="-122"/>
                  <a:cs typeface="宋体" panose="02010600030101010101" pitchFamily="2" charset="-122"/>
                </a:rPr>
                <a:t>L2</a:t>
              </a:r>
              <a:r>
                <a:rPr lang="zh-CN" altLang="en-US" sz="1400">
                  <a:latin typeface="宋体" panose="02010600030101010101" pitchFamily="2" charset="-122"/>
                  <a:ea typeface="宋体" panose="02010600030101010101" pitchFamily="2" charset="-122"/>
                  <a:cs typeface="宋体" panose="02010600030101010101" pitchFamily="2" charset="-122"/>
                </a:rPr>
                <a:t>正则化约束</a:t>
              </a:r>
            </a:p>
          </p:txBody>
        </p:sp>
        <p:sp>
          <p:nvSpPr>
            <p:cNvPr id="47" name="文本框 46"/>
            <p:cNvSpPr txBox="1"/>
            <p:nvPr/>
          </p:nvSpPr>
          <p:spPr>
            <a:xfrm>
              <a:off x="11980" y="5588"/>
              <a:ext cx="4265" cy="483"/>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cs typeface="宋体" panose="02010600030101010101" pitchFamily="2" charset="-122"/>
                </a:rPr>
                <a:t>在优化目标中加入</a:t>
              </a:r>
              <a:r>
                <a:rPr lang="en-US" altLang="zh-CN" sz="1400">
                  <a:latin typeface="宋体" panose="02010600030101010101" pitchFamily="2" charset="-122"/>
                  <a:ea typeface="宋体" panose="02010600030101010101" pitchFamily="2" charset="-122"/>
                  <a:cs typeface="宋体" panose="02010600030101010101" pitchFamily="2" charset="-122"/>
                </a:rPr>
                <a:t>L1</a:t>
              </a:r>
              <a:r>
                <a:rPr lang="zh-CN" altLang="en-US" sz="1400">
                  <a:latin typeface="宋体" panose="02010600030101010101" pitchFamily="2" charset="-122"/>
                  <a:ea typeface="宋体" panose="02010600030101010101" pitchFamily="2" charset="-122"/>
                  <a:cs typeface="宋体" panose="02010600030101010101" pitchFamily="2" charset="-122"/>
                </a:rPr>
                <a:t>正则化约束</a:t>
              </a:r>
            </a:p>
          </p:txBody>
        </p:sp>
        <p:sp>
          <p:nvSpPr>
            <p:cNvPr id="48" name="文本框 47"/>
            <p:cNvSpPr txBox="1"/>
            <p:nvPr/>
          </p:nvSpPr>
          <p:spPr>
            <a:xfrm>
              <a:off x="10765" y="9610"/>
              <a:ext cx="5706" cy="483"/>
            </a:xfrm>
            <a:prstGeom prst="rect">
              <a:avLst/>
            </a:prstGeom>
            <a:noFill/>
          </p:spPr>
          <p:txBody>
            <a:bodyPr wrap="square" rtlCol="0">
              <a:spAutoFit/>
            </a:bodyPr>
            <a:lstStyle/>
            <a:p>
              <a:r>
                <a:rPr lang="en-US" altLang="zh-CN" sz="1400">
                  <a:latin typeface="Times New Roman" panose="02020603050405020304" charset="0"/>
                  <a:ea typeface="宋体" panose="02010600030101010101" pitchFamily="2" charset="-122"/>
                  <a:cs typeface="Times New Roman" panose="02020603050405020304" charset="0"/>
                </a:rPr>
                <a:t>PLSR:</a:t>
              </a:r>
              <a:r>
                <a:rPr lang="zh-CN" altLang="en-US" sz="1400">
                  <a:latin typeface="Times New Roman" panose="02020603050405020304" charset="0"/>
                  <a:ea typeface="宋体" panose="02010600030101010101" pitchFamily="2" charset="-122"/>
                  <a:cs typeface="Times New Roman" panose="02020603050405020304" charset="0"/>
                </a:rPr>
                <a:t>和</a:t>
              </a:r>
              <a:r>
                <a:rPr lang="en-US" altLang="zh-CN" sz="1400">
                  <a:latin typeface="Times New Roman" panose="02020603050405020304" charset="0"/>
                  <a:ea typeface="宋体" panose="02010600030101010101" pitchFamily="2" charset="-122"/>
                  <a:cs typeface="Times New Roman" panose="02020603050405020304" charset="0"/>
                </a:rPr>
                <a:t>PCA</a:t>
              </a:r>
              <a:r>
                <a:rPr lang="zh-CN" altLang="en-US" sz="1400">
                  <a:latin typeface="Times New Roman" panose="02020603050405020304" charset="0"/>
                  <a:ea typeface="宋体" panose="02010600030101010101" pitchFamily="2" charset="-122"/>
                  <a:cs typeface="Times New Roman" panose="02020603050405020304" charset="0"/>
                </a:rPr>
                <a:t>相似，区别是这个有监督的</a:t>
              </a:r>
            </a:p>
          </p:txBody>
        </p:sp>
        <p:cxnSp>
          <p:nvCxnSpPr>
            <p:cNvPr id="49" name="直接连接符 48"/>
            <p:cNvCxnSpPr/>
            <p:nvPr/>
          </p:nvCxnSpPr>
          <p:spPr>
            <a:xfrm>
              <a:off x="11552" y="5210"/>
              <a:ext cx="5121" cy="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1552" y="6123"/>
              <a:ext cx="5121" cy="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51" name="左大括号 50"/>
            <p:cNvSpPr/>
            <p:nvPr/>
          </p:nvSpPr>
          <p:spPr>
            <a:xfrm>
              <a:off x="10497" y="7637"/>
              <a:ext cx="119" cy="1417"/>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文本框 51"/>
            <p:cNvSpPr txBox="1"/>
            <p:nvPr/>
          </p:nvSpPr>
          <p:spPr>
            <a:xfrm>
              <a:off x="10732" y="7461"/>
              <a:ext cx="6917" cy="1024"/>
            </a:xfrm>
            <a:prstGeom prst="rect">
              <a:avLst/>
            </a:prstGeom>
            <a:noFill/>
          </p:spPr>
          <p:txBody>
            <a:bodyPr wrap="square" rtlCol="0">
              <a:spAutoFit/>
            </a:bodyPr>
            <a:lstStyle/>
            <a:p>
              <a:pPr>
                <a:lnSpc>
                  <a:spcPct val="130000"/>
                </a:lnSpc>
              </a:pPr>
              <a:r>
                <a:rPr lang="en-US" altLang="zh-CN" sz="1400">
                  <a:latin typeface="Times New Roman" panose="02020603050405020304" charset="0"/>
                  <a:ea typeface="宋体" panose="02010600030101010101" pitchFamily="2" charset="-122"/>
                  <a:cs typeface="Times New Roman" panose="02020603050405020304" charset="0"/>
                </a:rPr>
                <a:t>PCA</a:t>
              </a:r>
              <a:r>
                <a:rPr lang="zh-CN" altLang="en-US" sz="1400">
                  <a:latin typeface="Times New Roman" panose="02020603050405020304" charset="0"/>
                  <a:ea typeface="宋体" panose="02010600030101010101" pitchFamily="2" charset="-122"/>
                  <a:cs typeface="Times New Roman" panose="02020603050405020304" charset="0"/>
                </a:rPr>
                <a:t>：主成分分析：寻找一组</a:t>
              </a:r>
              <a:r>
                <a:rPr lang="en-US" altLang="zh-CN" sz="1400">
                  <a:latin typeface="Times New Roman" panose="02020603050405020304" charset="0"/>
                  <a:ea typeface="宋体" panose="02010600030101010101" pitchFamily="2" charset="-122"/>
                  <a:cs typeface="Times New Roman" panose="02020603050405020304" charset="0"/>
                </a:rPr>
                <a:t>k</a:t>
              </a:r>
              <a:r>
                <a:rPr lang="zh-CN" altLang="en-US" sz="1400">
                  <a:latin typeface="Times New Roman" panose="02020603050405020304" charset="0"/>
                  <a:ea typeface="宋体" panose="02010600030101010101" pitchFamily="2" charset="-122"/>
                  <a:cs typeface="Times New Roman" panose="02020603050405020304" charset="0"/>
                </a:rPr>
                <a:t>维正交基，将原始数据线性变换到这组基中，使方差尽可能大。</a:t>
              </a:r>
            </a:p>
          </p:txBody>
        </p:sp>
        <p:sp>
          <p:nvSpPr>
            <p:cNvPr id="53" name="文本框 52"/>
            <p:cNvSpPr txBox="1"/>
            <p:nvPr/>
          </p:nvSpPr>
          <p:spPr>
            <a:xfrm>
              <a:off x="10765" y="8676"/>
              <a:ext cx="2566" cy="483"/>
            </a:xfrm>
            <a:prstGeom prst="rect">
              <a:avLst/>
            </a:prstGeom>
            <a:noFill/>
          </p:spPr>
          <p:txBody>
            <a:bodyPr wrap="square" rtlCol="0">
              <a:spAutoFit/>
            </a:bodyPr>
            <a:lstStyle/>
            <a:p>
              <a:r>
                <a:rPr lang="en-US" altLang="zh-CN" sz="1400">
                  <a:latin typeface="Times New Roman" panose="02020603050405020304" charset="0"/>
                  <a:cs typeface="Times New Roman" panose="02020603050405020304" charset="0"/>
                </a:rPr>
                <a:t>PCR</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PCA+LR</a:t>
              </a:r>
            </a:p>
          </p:txBody>
        </p:sp>
        <p:sp>
          <p:nvSpPr>
            <p:cNvPr id="54" name="文本框 53"/>
            <p:cNvSpPr txBox="1"/>
            <p:nvPr/>
          </p:nvSpPr>
          <p:spPr>
            <a:xfrm>
              <a:off x="11980" y="6555"/>
              <a:ext cx="1102" cy="483"/>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cs typeface="宋体" panose="02010600030101010101" pitchFamily="2" charset="-122"/>
                </a:rPr>
                <a:t>参数</a:t>
              </a:r>
              <a:r>
                <a:rPr lang="zh-CN" altLang="en-US" sz="1400">
                  <a:latin typeface="Times New Roman" panose="02020603050405020304" charset="0"/>
                  <a:ea typeface="宋体" panose="02010600030101010101" pitchFamily="2" charset="-122"/>
                  <a:cs typeface="Times New Roman" panose="02020603050405020304" charset="0"/>
                </a:rPr>
                <a:t>λ</a:t>
              </a:r>
            </a:p>
          </p:txBody>
        </p:sp>
        <p:cxnSp>
          <p:nvCxnSpPr>
            <p:cNvPr id="55" name="直接连接符 54"/>
            <p:cNvCxnSpPr/>
            <p:nvPr/>
          </p:nvCxnSpPr>
          <p:spPr>
            <a:xfrm flipV="1">
              <a:off x="11536" y="7118"/>
              <a:ext cx="1901" cy="1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307" y="10122"/>
              <a:ext cx="6366"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0620" y="3326"/>
              <a:ext cx="5253" cy="483"/>
            </a:xfrm>
            <a:prstGeom prst="rect">
              <a:avLst/>
            </a:prstGeom>
            <a:noFill/>
          </p:spPr>
          <p:txBody>
            <a:bodyPr wrap="square" rtlCol="0">
              <a:spAutoFit/>
            </a:bodyPr>
            <a:lstStyle/>
            <a:p>
              <a:r>
                <a:rPr lang="en-US" altLang="zh-CN" sz="1400">
                  <a:latin typeface="Times New Roman" panose="02020603050405020304" charset="0"/>
                  <a:ea typeface="宋体" panose="02010600030101010101" pitchFamily="2" charset="-122"/>
                  <a:cs typeface="Times New Roman" panose="02020603050405020304" charset="0"/>
                </a:rPr>
                <a:t>AIC</a:t>
              </a:r>
              <a:r>
                <a:rPr lang="zh-CN" altLang="en-US" sz="1400">
                  <a:latin typeface="Times New Roman" panose="02020603050405020304" charset="0"/>
                  <a:ea typeface="宋体" panose="02010600030101010101" pitchFamily="2" charset="-122"/>
                  <a:cs typeface="Times New Roman" panose="02020603050405020304" charset="0"/>
                </a:rPr>
                <a:t>、</a:t>
              </a:r>
              <a:r>
                <a:rPr lang="en-US" altLang="zh-CN" sz="1400">
                  <a:latin typeface="Times New Roman" panose="02020603050405020304" charset="0"/>
                  <a:ea typeface="宋体" panose="02010600030101010101" pitchFamily="2" charset="-122"/>
                  <a:cs typeface="Times New Roman" panose="02020603050405020304" charset="0"/>
                </a:rPr>
                <a:t>BIC</a:t>
              </a:r>
              <a:r>
                <a:rPr lang="zh-CN" altLang="en-US" sz="1400">
                  <a:latin typeface="Times New Roman" panose="02020603050405020304" charset="0"/>
                  <a:ea typeface="宋体" panose="02010600030101010101" pitchFamily="2" charset="-122"/>
                  <a:cs typeface="Times New Roman" panose="02020603050405020304" charset="0"/>
                </a:rPr>
                <a:t>与调整</a:t>
              </a:r>
              <a:r>
                <a:rPr lang="en-US" altLang="zh-CN" sz="1400">
                  <a:latin typeface="Times New Roman" panose="02020603050405020304" charset="0"/>
                  <a:ea typeface="宋体" panose="02010600030101010101" pitchFamily="2" charset="-122"/>
                  <a:cs typeface="Times New Roman" panose="02020603050405020304" charset="0"/>
                </a:rPr>
                <a:t>R2</a:t>
              </a:r>
              <a:r>
                <a:rPr lang="zh-CN" altLang="en-US" sz="1400">
                  <a:latin typeface="Times New Roman" panose="02020603050405020304" charset="0"/>
                  <a:ea typeface="宋体" panose="02010600030101010101" pitchFamily="2" charset="-122"/>
                  <a:cs typeface="Times New Roman" panose="02020603050405020304" charset="0"/>
                </a:rPr>
                <a:t>；验证集与交叉验证</a:t>
              </a:r>
            </a:p>
          </p:txBody>
        </p:sp>
        <p:cxnSp>
          <p:nvCxnSpPr>
            <p:cNvPr id="58" name="直接连接符 57"/>
            <p:cNvCxnSpPr/>
            <p:nvPr/>
          </p:nvCxnSpPr>
          <p:spPr>
            <a:xfrm>
              <a:off x="10012" y="3845"/>
              <a:ext cx="6122" cy="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579" y="2081"/>
              <a:ext cx="540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2579" y="2963"/>
              <a:ext cx="5405" cy="1"/>
            </a:xfrm>
            <a:prstGeom prst="line">
              <a:avLst/>
            </a:prstGeom>
            <a:ln>
              <a:solidFill>
                <a:srgbClr val="94BEE4"/>
              </a:solidFill>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2"/>
          </p:nvPr>
        </p:nvSpPr>
        <p:spPr/>
        <p:txBody>
          <a:bodyPr/>
          <a:lstStyle/>
          <a:p>
            <a:fld id="{565CE74E-AB26-4998-AD42-012C4C1AD076}" type="slidenum">
              <a:rPr lang="zh-CN" altLang="en-US" smtClean="0"/>
              <a:t>7</a:t>
            </a:fld>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rcRect t="3136" r="3207"/>
          <a:stretch>
            <a:fillRect/>
          </a:stretch>
        </p:blipFill>
        <p:spPr>
          <a:xfrm>
            <a:off x="5950585" y="2132965"/>
            <a:ext cx="5250180" cy="4440555"/>
          </a:xfrm>
          <a:prstGeom prst="rect">
            <a:avLst/>
          </a:prstGeom>
        </p:spPr>
      </p:pic>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01980" y="1258570"/>
            <a:ext cx="8201660" cy="398780"/>
          </a:xfrm>
          <a:prstGeom prst="rect">
            <a:avLst/>
          </a:prstGeom>
          <a:solidFill>
            <a:schemeClr val="accent1">
              <a:lumMod val="75000"/>
              <a:alpha val="1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可使用</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validationplot( ) </a:t>
            </a:r>
            <a:r>
              <a:rPr lang="zh-CN" altLang="en-US" sz="2000">
                <a:latin typeface="Times New Roman" panose="02020603050405020304" charset="0"/>
                <a:ea typeface="宋体" panose="02010600030101010101" pitchFamily="2" charset="-122"/>
                <a:cs typeface="Times New Roman" panose="02020603050405020304" charset="0"/>
              </a:rPr>
              <a:t>函数做出交叉验证得分图像。</a:t>
            </a:r>
          </a:p>
        </p:txBody>
      </p:sp>
      <p:pic>
        <p:nvPicPr>
          <p:cNvPr id="4" name="图片 3"/>
          <p:cNvPicPr>
            <a:picLocks noChangeAspect="1"/>
          </p:cNvPicPr>
          <p:nvPr/>
        </p:nvPicPr>
        <p:blipFill>
          <a:blip r:embed="rId5"/>
          <a:stretch>
            <a:fillRect/>
          </a:stretch>
        </p:blipFill>
        <p:spPr>
          <a:xfrm>
            <a:off x="1216025" y="2132965"/>
            <a:ext cx="5062220" cy="289560"/>
          </a:xfrm>
          <a:prstGeom prst="rect">
            <a:avLst/>
          </a:prstGeom>
        </p:spPr>
      </p:pic>
      <p:sp>
        <p:nvSpPr>
          <p:cNvPr id="5" name="文本框 4"/>
          <p:cNvSpPr txBox="1"/>
          <p:nvPr/>
        </p:nvSpPr>
        <p:spPr>
          <a:xfrm>
            <a:off x="601980" y="3228340"/>
            <a:ext cx="5046345" cy="1337945"/>
          </a:xfrm>
          <a:prstGeom prst="rect">
            <a:avLst/>
          </a:prstGeom>
          <a:solidFill>
            <a:schemeClr val="accent1">
              <a:lumMod val="75000"/>
              <a:alpha val="13000"/>
            </a:schemeClr>
          </a:solidFill>
        </p:spPr>
        <p:txBody>
          <a:bodyPr wrap="square" rtlCol="0">
            <a:spAutoFit/>
          </a:bodyPr>
          <a:lstStyle/>
          <a:p>
            <a:pPr>
              <a:lnSpc>
                <a:spcPct val="150000"/>
              </a:lnSpc>
            </a:pPr>
            <a:r>
              <a:rPr lang="en-US" altLang="zh-CN" dirty="0">
                <a:latin typeface="Times New Roman" panose="02020603050405020304" charset="0"/>
                <a:ea typeface="宋体" panose="02010600030101010101" pitchFamily="2" charset="-122"/>
                <a:cs typeface="Times New Roman" panose="02020603050405020304" charset="0"/>
              </a:rPr>
              <a:t>M=18</a:t>
            </a:r>
            <a:r>
              <a:rPr lang="zh-CN" altLang="en-US" dirty="0">
                <a:latin typeface="Times New Roman" panose="02020603050405020304" charset="0"/>
                <a:ea typeface="宋体" panose="02010600030101010101" pitchFamily="2" charset="-122"/>
                <a:cs typeface="Times New Roman" panose="02020603050405020304" charset="0"/>
              </a:rPr>
              <a:t>时，交叉验证误差最小。</a:t>
            </a:r>
          </a:p>
          <a:p>
            <a:pPr>
              <a:lnSpc>
                <a:spcPct val="150000"/>
              </a:lnSpc>
            </a:pPr>
            <a:r>
              <a:rPr lang="en-US" altLang="zh-CN" dirty="0">
                <a:latin typeface="Times New Roman" panose="02020603050405020304" charset="0"/>
                <a:ea typeface="宋体" panose="02010600030101010101" pitchFamily="2" charset="-122"/>
                <a:cs typeface="Times New Roman" panose="02020603050405020304" charset="0"/>
              </a:rPr>
              <a:t>M=19</a:t>
            </a:r>
            <a:r>
              <a:rPr lang="zh-CN" altLang="en-US" dirty="0">
                <a:latin typeface="Times New Roman" panose="02020603050405020304" charset="0"/>
                <a:ea typeface="宋体" panose="02010600030101010101" pitchFamily="2" charset="-122"/>
                <a:cs typeface="Times New Roman" panose="02020603050405020304" charset="0"/>
              </a:rPr>
              <a:t>时，数据维度未降低，</a:t>
            </a:r>
            <a:r>
              <a:rPr lang="en-US" altLang="zh-CN" dirty="0">
                <a:latin typeface="Times New Roman" panose="02020603050405020304" charset="0"/>
                <a:ea typeface="宋体" panose="02010600030101010101" pitchFamily="2" charset="-122"/>
                <a:cs typeface="Times New Roman" panose="02020603050405020304" charset="0"/>
              </a:rPr>
              <a:t>PCR</a:t>
            </a:r>
            <a:r>
              <a:rPr lang="zh-CN" altLang="en-US" dirty="0">
                <a:latin typeface="Times New Roman" panose="02020603050405020304" charset="0"/>
                <a:ea typeface="宋体" panose="02010600030101010101" pitchFamily="2" charset="-122"/>
                <a:cs typeface="Times New Roman" panose="02020603050405020304" charset="0"/>
              </a:rPr>
              <a:t>模型相当于最小二乘估计。</a:t>
            </a:r>
          </a:p>
        </p:txBody>
      </p:sp>
      <p:sp>
        <p:nvSpPr>
          <p:cNvPr id="6" name="灯片编号占位符 5"/>
          <p:cNvSpPr>
            <a:spLocks noGrp="1"/>
          </p:cNvSpPr>
          <p:nvPr>
            <p:ph type="sldNum" sz="quarter" idx="12"/>
          </p:nvPr>
        </p:nvSpPr>
        <p:spPr/>
        <p:txBody>
          <a:bodyPr/>
          <a:lstStyle/>
          <a:p>
            <a:fld id="{565CE74E-AB26-4998-AD42-012C4C1AD076}" type="slidenum">
              <a:rPr lang="zh-CN" altLang="en-US" smtClean="0"/>
              <a:t>70</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7" name="文本框 6"/>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主成分回归</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71830" y="1047115"/>
            <a:ext cx="6882765" cy="398780"/>
          </a:xfrm>
          <a:prstGeom prst="rect">
            <a:avLst/>
          </a:prstGeom>
          <a:solidFill>
            <a:schemeClr val="accent1">
              <a:lumMod val="75000"/>
              <a:alpha val="13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在训练集上使用</a:t>
            </a:r>
            <a:r>
              <a:rPr lang="en-US" altLang="zh-CN" sz="2000">
                <a:latin typeface="Times New Roman" panose="02020603050405020304" charset="0"/>
                <a:ea typeface="宋体" panose="02010600030101010101" pitchFamily="2" charset="-122"/>
                <a:cs typeface="Times New Roman" panose="02020603050405020304" charset="0"/>
              </a:rPr>
              <a:t>PCR</a:t>
            </a:r>
            <a:r>
              <a:rPr lang="zh-CN" altLang="en-US" sz="2000">
                <a:latin typeface="Times New Roman" panose="02020603050405020304" charset="0"/>
                <a:ea typeface="宋体" panose="02010600030101010101" pitchFamily="2" charset="-122"/>
                <a:cs typeface="Times New Roman" panose="02020603050405020304" charset="0"/>
              </a:rPr>
              <a:t>，评价该方法在测试集上的使用情况。</a:t>
            </a:r>
          </a:p>
        </p:txBody>
      </p:sp>
      <p:sp>
        <p:nvSpPr>
          <p:cNvPr id="5" name="文本框 4"/>
          <p:cNvSpPr txBox="1"/>
          <p:nvPr/>
        </p:nvSpPr>
        <p:spPr>
          <a:xfrm>
            <a:off x="742950" y="5625465"/>
            <a:ext cx="6210935" cy="810260"/>
          </a:xfrm>
          <a:prstGeom prst="rect">
            <a:avLst/>
          </a:prstGeom>
          <a:solidFill>
            <a:schemeClr val="accent1">
              <a:lumMod val="75000"/>
              <a:alpha val="13000"/>
            </a:schemeClr>
          </a:solidFill>
        </p:spPr>
        <p:txBody>
          <a:bodyPr wrap="square" rtlCol="0">
            <a:spAutoFit/>
          </a:bodyPr>
          <a:lstStyle/>
          <a:p>
            <a:pPr>
              <a:lnSpc>
                <a:spcPct val="130000"/>
              </a:lnSpc>
            </a:pPr>
            <a:r>
              <a:rPr lang="en-US" altLang="zh-CN">
                <a:latin typeface="Times New Roman" panose="02020603050405020304" charset="0"/>
                <a:ea typeface="宋体" panose="02010600030101010101" pitchFamily="2" charset="-122"/>
                <a:cs typeface="Times New Roman" panose="02020603050405020304" charset="0"/>
              </a:rPr>
              <a:t>M=5</a:t>
            </a:r>
            <a:r>
              <a:rPr lang="zh-CN" altLang="en-US">
                <a:latin typeface="Times New Roman" panose="02020603050405020304" charset="0"/>
                <a:ea typeface="宋体" panose="02010600030101010101" pitchFamily="2" charset="-122"/>
                <a:cs typeface="Times New Roman" panose="02020603050405020304" charset="0"/>
              </a:rPr>
              <a:t>个成分时，交叉验证误差最小，最后在整个数据集上使用交叉验证选择出的成分个数</a:t>
            </a:r>
            <a:r>
              <a:rPr lang="en-US" altLang="zh-CN">
                <a:latin typeface="Times New Roman" panose="02020603050405020304" charset="0"/>
                <a:ea typeface="宋体" panose="02010600030101010101" pitchFamily="2" charset="-122"/>
                <a:cs typeface="Times New Roman" panose="02020603050405020304" charset="0"/>
              </a:rPr>
              <a:t>M=5</a:t>
            </a:r>
            <a:r>
              <a:rPr lang="zh-CN" altLang="en-US">
                <a:latin typeface="Times New Roman" panose="02020603050405020304" charset="0"/>
                <a:ea typeface="宋体" panose="02010600030101010101" pitchFamily="2" charset="-122"/>
                <a:cs typeface="Times New Roman" panose="02020603050405020304" charset="0"/>
              </a:rPr>
              <a:t>拟合</a:t>
            </a:r>
            <a:r>
              <a:rPr lang="en-US" altLang="zh-CN">
                <a:latin typeface="Times New Roman" panose="02020603050405020304" charset="0"/>
                <a:ea typeface="宋体" panose="02010600030101010101" pitchFamily="2" charset="-122"/>
                <a:cs typeface="Times New Roman" panose="02020603050405020304" charset="0"/>
              </a:rPr>
              <a:t>PCR</a:t>
            </a:r>
            <a:r>
              <a:rPr lang="zh-CN" altLang="en-US">
                <a:latin typeface="Times New Roman" panose="02020603050405020304" charset="0"/>
                <a:ea typeface="宋体" panose="02010600030101010101" pitchFamily="2" charset="-122"/>
                <a:cs typeface="Times New Roman" panose="02020603050405020304" charset="0"/>
              </a:rPr>
              <a:t>模型。</a:t>
            </a:r>
          </a:p>
        </p:txBody>
      </p:sp>
      <p:pic>
        <p:nvPicPr>
          <p:cNvPr id="6" name="图片 5"/>
          <p:cNvPicPr>
            <a:picLocks noChangeAspect="1"/>
          </p:cNvPicPr>
          <p:nvPr/>
        </p:nvPicPr>
        <p:blipFill>
          <a:blip r:embed="rId4"/>
          <a:stretch>
            <a:fillRect/>
          </a:stretch>
        </p:blipFill>
        <p:spPr>
          <a:xfrm>
            <a:off x="742950" y="1679575"/>
            <a:ext cx="9478010" cy="3625850"/>
          </a:xfrm>
          <a:prstGeom prst="rect">
            <a:avLst/>
          </a:prstGeom>
        </p:spPr>
      </p:pic>
      <p:pic>
        <p:nvPicPr>
          <p:cNvPr id="2" name="图片 1"/>
          <p:cNvPicPr>
            <a:picLocks noChangeAspect="1"/>
          </p:cNvPicPr>
          <p:nvPr/>
        </p:nvPicPr>
        <p:blipFill>
          <a:blip r:embed="rId5"/>
          <a:srcRect t="3038" b="2224"/>
          <a:stretch>
            <a:fillRect/>
          </a:stretch>
        </p:blipFill>
        <p:spPr>
          <a:xfrm>
            <a:off x="6817360" y="2254250"/>
            <a:ext cx="5107940" cy="4090035"/>
          </a:xfrm>
          <a:prstGeom prst="rect">
            <a:avLst/>
          </a:prstGeom>
        </p:spPr>
      </p:pic>
      <p:sp>
        <p:nvSpPr>
          <p:cNvPr id="3" name="矩形 2"/>
          <p:cNvSpPr/>
          <p:nvPr/>
        </p:nvSpPr>
        <p:spPr>
          <a:xfrm>
            <a:off x="4850765" y="2339340"/>
            <a:ext cx="1078230" cy="248285"/>
          </a:xfrm>
          <a:prstGeom prst="rect">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72255" y="2994660"/>
            <a:ext cx="1078230" cy="248285"/>
          </a:xfrm>
          <a:prstGeom prst="rect">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7"/>
          <p:cNvSpPr>
            <a:spLocks noGrp="1"/>
          </p:cNvSpPr>
          <p:nvPr>
            <p:ph type="sldNum" sz="quarter" idx="12"/>
          </p:nvPr>
        </p:nvSpPr>
        <p:spPr/>
        <p:txBody>
          <a:bodyPr/>
          <a:lstStyle/>
          <a:p>
            <a:fld id="{565CE74E-AB26-4998-AD42-012C4C1AD076}" type="slidenum">
              <a:rPr lang="zh-CN" altLang="en-US" smtClean="0"/>
              <a:t>71</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9" name="文本框 8"/>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主成分回归</a:t>
            </a:r>
          </a:p>
        </p:txBody>
      </p:sp>
      <p:sp>
        <p:nvSpPr>
          <p:cNvPr id="15" name="文本框 14"/>
          <p:cNvSpPr txBox="1"/>
          <p:nvPr/>
        </p:nvSpPr>
        <p:spPr>
          <a:xfrm>
            <a:off x="137795" y="6551295"/>
            <a:ext cx="5211683" cy="307777"/>
          </a:xfrm>
          <a:prstGeom prst="rect">
            <a:avLst/>
          </a:prstGeom>
          <a:noFill/>
        </p:spPr>
        <p:txBody>
          <a:bodyPr wrap="none" rtlCol="0" anchor="t">
            <a:spAutoFit/>
          </a:bodyPr>
          <a:lstStyle/>
          <a:p>
            <a:pPr algn="l"/>
            <a:r>
              <a:rPr lang="zh-CN" altLang="en-US" sz="1400" dirty="0">
                <a:latin typeface="微软雅黑" panose="020B0503020204020204" charset="-122"/>
                <a:ea typeface="微软雅黑" panose="020B0503020204020204" charset="-122"/>
                <a:cs typeface="微软雅黑" panose="020B0503020204020204" charset="-122"/>
                <a:sym typeface="+mn-ea"/>
              </a:rPr>
              <a:t>注</a:t>
            </a:r>
            <a:r>
              <a:rPr lang="zh-CN" altLang="en-US" sz="1400" dirty="0" smtClean="0">
                <a:latin typeface="微软雅黑" panose="020B0503020204020204" charset="-122"/>
                <a:ea typeface="微软雅黑" panose="020B0503020204020204" charset="-122"/>
                <a:cs typeface="微软雅黑" panose="020B0503020204020204" charset="-122"/>
                <a:sym typeface="+mn-ea"/>
              </a:rPr>
              <a:t>：此处与书</a:t>
            </a:r>
            <a:r>
              <a:rPr lang="zh-CN" altLang="en-US" sz="1400" dirty="0">
                <a:latin typeface="微软雅黑" panose="020B0503020204020204" charset="-122"/>
                <a:ea typeface="微软雅黑" panose="020B0503020204020204" charset="-122"/>
                <a:cs typeface="微软雅黑" panose="020B0503020204020204" charset="-122"/>
                <a:sym typeface="+mn-ea"/>
              </a:rPr>
              <a:t>上结果</a:t>
            </a:r>
            <a:r>
              <a:rPr lang="zh-CN" altLang="en-US" sz="1400" dirty="0" smtClean="0">
                <a:latin typeface="微软雅黑" panose="020B0503020204020204" charset="-122"/>
                <a:ea typeface="微软雅黑" panose="020B0503020204020204" charset="-122"/>
                <a:cs typeface="微软雅黑" panose="020B0503020204020204" charset="-122"/>
                <a:sym typeface="+mn-ea"/>
              </a:rPr>
              <a:t>不同，原因不明，可能是数据集有所不同。</a:t>
            </a:r>
            <a:endParaRPr lang="zh-CN" altLang="en-US" sz="1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82625" y="3413125"/>
            <a:ext cx="10827385" cy="2606040"/>
          </a:xfrm>
          <a:prstGeom prst="rect">
            <a:avLst/>
          </a:prstGeom>
          <a:solidFill>
            <a:schemeClr val="accent1">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偏最小二乘</a:t>
            </a:r>
          </a:p>
        </p:txBody>
      </p:sp>
      <p:sp>
        <p:nvSpPr>
          <p:cNvPr id="3" name="文本框 2"/>
          <p:cNvSpPr txBox="1"/>
          <p:nvPr/>
        </p:nvSpPr>
        <p:spPr>
          <a:xfrm>
            <a:off x="824865" y="3413125"/>
            <a:ext cx="10541635" cy="2472055"/>
          </a:xfrm>
          <a:prstGeom prst="rect">
            <a:avLst/>
          </a:prstGeom>
          <a:noFill/>
        </p:spPr>
        <p:txBody>
          <a:bodyPr wrap="square" rtlCol="0" anchor="t">
            <a:spAutoFit/>
          </a:bodyPr>
          <a:lstStyle/>
          <a:p>
            <a:pPr marL="285750" indent="-285750">
              <a:lnSpc>
                <a:spcPct val="16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rPr>
              <a:t>PCR不能保证最能解释预测因子的方向也是预测反应的最佳方向。而</a:t>
            </a:r>
            <a:r>
              <a:rPr lang="en-US" altLang="zh-CN" dirty="0">
                <a:latin typeface="Times New Roman" panose="02020603050405020304" charset="0"/>
                <a:ea typeface="宋体" panose="02010600030101010101" pitchFamily="2" charset="-122"/>
                <a:cs typeface="Times New Roman" panose="02020603050405020304" charset="0"/>
                <a:sym typeface="+mn-ea"/>
              </a:rPr>
              <a:t>P</a:t>
            </a:r>
            <a:r>
              <a:rPr lang="zh-CN" altLang="en-US" dirty="0">
                <a:latin typeface="Times New Roman" panose="02020603050405020304" charset="0"/>
                <a:ea typeface="宋体" panose="02010600030101010101" pitchFamily="2" charset="-122"/>
                <a:cs typeface="Times New Roman" panose="02020603050405020304" charset="0"/>
                <a:sym typeface="+mn-ea"/>
              </a:rPr>
              <a:t>LS以监督的方式进行新特征提取，试图寻找一个可以同时解释响应变量合预测变量的方向。</a:t>
            </a:r>
          </a:p>
          <a:p>
            <a:pPr marL="285750" indent="-285750">
              <a:lnSpc>
                <a:spcPct val="16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sym typeface="+mn-ea"/>
              </a:rPr>
              <a:t>同</a:t>
            </a:r>
            <a:r>
              <a:rPr lang="en-US" altLang="zh-CN" dirty="0">
                <a:latin typeface="Times New Roman" panose="02020603050405020304" charset="0"/>
                <a:ea typeface="宋体" panose="02010600030101010101" pitchFamily="2" charset="-122"/>
                <a:cs typeface="Times New Roman" panose="02020603050405020304" charset="0"/>
                <a:sym typeface="+mn-ea"/>
              </a:rPr>
              <a:t>PCR</a:t>
            </a:r>
            <a:r>
              <a:rPr lang="zh-CN" altLang="en-US" dirty="0">
                <a:latin typeface="Times New Roman" panose="02020603050405020304" charset="0"/>
                <a:ea typeface="宋体" panose="02010600030101010101" pitchFamily="2" charset="-122"/>
                <a:cs typeface="Times New Roman" panose="02020603050405020304" charset="0"/>
                <a:sym typeface="+mn-ea"/>
              </a:rPr>
              <a:t>一样，个数</a:t>
            </a:r>
            <a:r>
              <a:rPr lang="en-US" altLang="zh-CN" dirty="0">
                <a:solidFill>
                  <a:srgbClr val="FF0000"/>
                </a:solidFill>
                <a:latin typeface="Times New Roman" panose="02020603050405020304" charset="0"/>
                <a:ea typeface="宋体" panose="02010600030101010101" pitchFamily="2" charset="-122"/>
                <a:cs typeface="Times New Roman" panose="02020603050405020304" charset="0"/>
                <a:sym typeface="+mn-ea"/>
              </a:rPr>
              <a:t>M</a:t>
            </a:r>
            <a:r>
              <a:rPr lang="zh-CN" altLang="en-US" dirty="0">
                <a:solidFill>
                  <a:srgbClr val="FF0000"/>
                </a:solidFill>
                <a:latin typeface="Times New Roman" panose="02020603050405020304" charset="0"/>
                <a:ea typeface="宋体" panose="02010600030101010101" pitchFamily="2" charset="-122"/>
                <a:cs typeface="Times New Roman" panose="02020603050405020304" charset="0"/>
                <a:sym typeface="+mn-ea"/>
              </a:rPr>
              <a:t>也是需要调节的参数</a:t>
            </a:r>
            <a:r>
              <a:rPr lang="zh-CN" altLang="en-US" dirty="0">
                <a:latin typeface="Times New Roman" panose="02020603050405020304" charset="0"/>
                <a:ea typeface="宋体" panose="02010600030101010101" pitchFamily="2" charset="-122"/>
                <a:cs typeface="Times New Roman" panose="02020603050405020304" charset="0"/>
                <a:sym typeface="+mn-ea"/>
              </a:rPr>
              <a:t>，常用</a:t>
            </a:r>
            <a:r>
              <a:rPr lang="zh-CN" altLang="en-US" dirty="0" smtClean="0">
                <a:latin typeface="Times New Roman" panose="02020603050405020304" charset="0"/>
                <a:ea typeface="宋体" panose="02010600030101010101" pitchFamily="2" charset="-122"/>
                <a:cs typeface="Times New Roman" panose="02020603050405020304" charset="0"/>
                <a:sym typeface="+mn-ea"/>
              </a:rPr>
              <a:t>交验证</a:t>
            </a:r>
            <a:r>
              <a:rPr lang="zh-CN" altLang="en-US" dirty="0">
                <a:latin typeface="Times New Roman" panose="02020603050405020304" charset="0"/>
                <a:ea typeface="宋体" panose="02010600030101010101" pitchFamily="2" charset="-122"/>
                <a:cs typeface="Times New Roman" panose="02020603050405020304" charset="0"/>
                <a:sym typeface="+mn-ea"/>
              </a:rPr>
              <a:t>选择。</a:t>
            </a:r>
          </a:p>
          <a:p>
            <a:pPr marL="285750" indent="-285750">
              <a:lnSpc>
                <a:spcPct val="190000"/>
              </a:lnSpc>
              <a:buFont typeface="Arial" panose="020B0604020202020204" pitchFamily="34" charset="0"/>
              <a:buChar char="•"/>
            </a:pPr>
            <a:r>
              <a:rPr lang="en-US" altLang="zh-CN" dirty="0">
                <a:latin typeface="Times New Roman" panose="02020603050405020304" charset="0"/>
                <a:ea typeface="宋体" panose="02010600030101010101" pitchFamily="2" charset="-122"/>
                <a:cs typeface="Times New Roman" panose="02020603050405020304" charset="0"/>
                <a:sym typeface="+mn-ea"/>
              </a:rPr>
              <a:t>PLS</a:t>
            </a:r>
            <a:r>
              <a:rPr lang="zh-CN" altLang="en-US" dirty="0">
                <a:solidFill>
                  <a:srgbClr val="FF0000"/>
                </a:solidFill>
                <a:latin typeface="Times New Roman" panose="02020603050405020304" charset="0"/>
                <a:ea typeface="宋体" panose="02010600030101010101" pitchFamily="2" charset="-122"/>
                <a:cs typeface="Times New Roman" panose="02020603050405020304" charset="0"/>
                <a:sym typeface="+mn-ea"/>
              </a:rPr>
              <a:t>回归前</a:t>
            </a:r>
            <a:r>
              <a:rPr lang="zh-CN" altLang="en-US" dirty="0">
                <a:latin typeface="Times New Roman" panose="02020603050405020304" charset="0"/>
                <a:ea typeface="宋体" panose="02010600030101010101" pitchFamily="2" charset="-122"/>
                <a:cs typeface="Times New Roman" panose="02020603050405020304" charset="0"/>
                <a:sym typeface="+mn-ea"/>
              </a:rPr>
              <a:t>应对预测变量和响应变量</a:t>
            </a:r>
            <a:r>
              <a:rPr lang="zh-CN" altLang="en-US" dirty="0">
                <a:solidFill>
                  <a:srgbClr val="FF0000"/>
                </a:solidFill>
                <a:latin typeface="Times New Roman" panose="02020603050405020304" charset="0"/>
                <a:ea typeface="宋体" panose="02010600030101010101" pitchFamily="2" charset="-122"/>
                <a:cs typeface="Times New Roman" panose="02020603050405020304" charset="0"/>
                <a:sym typeface="+mn-ea"/>
              </a:rPr>
              <a:t>标准化处理</a:t>
            </a:r>
            <a:r>
              <a:rPr lang="zh-CN" altLang="en-US" dirty="0">
                <a:latin typeface="Times New Roman" panose="02020603050405020304" charset="0"/>
                <a:ea typeface="宋体" panose="02010600030101010101" pitchFamily="2" charset="-122"/>
                <a:cs typeface="Times New Roman" panose="02020603050405020304" charset="0"/>
                <a:sym typeface="+mn-ea"/>
              </a:rPr>
              <a:t>。</a:t>
            </a:r>
            <a:endParaRPr lang="zh-CN" altLang="en-US" dirty="0">
              <a:latin typeface="Times New Roman" panose="02020603050405020304" charset="0"/>
              <a:ea typeface="宋体" panose="02010600030101010101" pitchFamily="2" charset="-122"/>
              <a:cs typeface="Times New Roman" panose="02020603050405020304" charset="0"/>
            </a:endParaRPr>
          </a:p>
          <a:p>
            <a:pPr marL="285750" indent="-285750">
              <a:lnSpc>
                <a:spcPct val="190000"/>
              </a:lnSpc>
              <a:buFont typeface="Arial" panose="020B0604020202020204" pitchFamily="34" charset="0"/>
              <a:buChar char="•"/>
            </a:pPr>
            <a:r>
              <a:rPr lang="zh-CN" altLang="en-US" dirty="0">
                <a:latin typeface="Times New Roman" panose="02020603050405020304" charset="0"/>
                <a:ea typeface="宋体" panose="02010600030101010101" pitchFamily="2" charset="-122"/>
                <a:cs typeface="Times New Roman" panose="02020603050405020304" charset="0"/>
                <a:sym typeface="+mn-ea"/>
              </a:rPr>
              <a:t>总的来说，与PCR的区别</a:t>
            </a:r>
            <a:r>
              <a:rPr lang="zh-CN" altLang="en-US" dirty="0">
                <a:solidFill>
                  <a:srgbClr val="FF0000"/>
                </a:solidFill>
                <a:latin typeface="Times New Roman" panose="02020603050405020304" charset="0"/>
                <a:ea typeface="宋体" panose="02010600030101010101" pitchFamily="2" charset="-122"/>
                <a:cs typeface="Times New Roman" panose="02020603050405020304" charset="0"/>
                <a:sym typeface="+mn-ea"/>
              </a:rPr>
              <a:t>降维过程是有监督</a:t>
            </a:r>
            <a:r>
              <a:rPr lang="zh-CN" altLang="en-US" dirty="0">
                <a:latin typeface="Times New Roman" panose="02020603050405020304" charset="0"/>
                <a:ea typeface="宋体" panose="02010600030101010101" pitchFamily="2" charset="-122"/>
                <a:cs typeface="Times New Roman" panose="02020603050405020304" charset="0"/>
                <a:sym typeface="+mn-ea"/>
              </a:rPr>
              <a:t>的，优化目标权衡了</a:t>
            </a:r>
            <a:r>
              <a:rPr lang="zh-CN" altLang="en-US" b="1" u="sng" dirty="0">
                <a:solidFill>
                  <a:srgbClr val="FF0000"/>
                </a:solidFill>
                <a:latin typeface="Times New Roman" panose="02020603050405020304" charset="0"/>
                <a:ea typeface="宋体" panose="02010600030101010101" pitchFamily="2" charset="-122"/>
                <a:cs typeface="Times New Roman" panose="02020603050405020304" charset="0"/>
                <a:sym typeface="+mn-ea"/>
              </a:rPr>
              <a:t>方差最大化</a:t>
            </a:r>
            <a:r>
              <a:rPr lang="zh-CN" altLang="en-US" dirty="0">
                <a:latin typeface="Times New Roman" panose="02020603050405020304" charset="0"/>
                <a:ea typeface="宋体" panose="02010600030101010101" pitchFamily="2" charset="-122"/>
                <a:cs typeface="Times New Roman" panose="02020603050405020304" charset="0"/>
                <a:sym typeface="+mn-ea"/>
              </a:rPr>
              <a:t>和与Y的</a:t>
            </a:r>
            <a:r>
              <a:rPr lang="zh-CN" altLang="en-US" b="1" u="sng" dirty="0">
                <a:solidFill>
                  <a:srgbClr val="FF0000"/>
                </a:solidFill>
                <a:latin typeface="Times New Roman" panose="02020603050405020304" charset="0"/>
                <a:ea typeface="宋体" panose="02010600030101010101" pitchFamily="2" charset="-122"/>
                <a:cs typeface="Times New Roman" panose="02020603050405020304" charset="0"/>
                <a:sym typeface="+mn-ea"/>
              </a:rPr>
              <a:t>相关系数最大化</a:t>
            </a:r>
            <a:r>
              <a:rPr lang="zh-CN" altLang="en-US" dirty="0">
                <a:latin typeface="Times New Roman" panose="02020603050405020304" charset="0"/>
                <a:ea typeface="宋体" panose="02010600030101010101" pitchFamily="2" charset="-122"/>
                <a:cs typeface="Times New Roman" panose="02020603050405020304" charset="0"/>
                <a:sym typeface="+mn-ea"/>
              </a:rPr>
              <a:t>。</a:t>
            </a:r>
            <a:endParaRPr lang="zh-CN" altLang="en-US" dirty="0">
              <a:latin typeface="Times New Roman" panose="02020603050405020304" charset="0"/>
              <a:ea typeface="宋体" panose="02010600030101010101" pitchFamily="2" charset="-122"/>
              <a:cs typeface="Times New Roman" panose="02020603050405020304" charset="0"/>
            </a:endParaRPr>
          </a:p>
        </p:txBody>
      </p:sp>
      <p:sp>
        <p:nvSpPr>
          <p:cNvPr id="2" name="文本框 1"/>
          <p:cNvSpPr txBox="1"/>
          <p:nvPr/>
        </p:nvSpPr>
        <p:spPr>
          <a:xfrm>
            <a:off x="682625" y="1291590"/>
            <a:ext cx="4636770" cy="398780"/>
          </a:xfrm>
          <a:prstGeom prst="rect">
            <a:avLst/>
          </a:prstGeom>
          <a:noFill/>
        </p:spPr>
        <p:txBody>
          <a:bodyPr wrap="none" rtlCol="0">
            <a:spAutoFit/>
          </a:bodyPr>
          <a:lstStyle/>
          <a:p>
            <a:pPr algn="ctr"/>
            <a:r>
              <a:rPr lang="zh-CN" altLang="en-US" sz="2000" b="1">
                <a:latin typeface="Times New Roman" panose="02020603050405020304" charset="0"/>
                <a:cs typeface="Times New Roman" panose="02020603050405020304" charset="0"/>
                <a:sym typeface="+mn-ea"/>
              </a:rPr>
              <a:t>偏最小二乘（</a:t>
            </a:r>
            <a:r>
              <a:rPr lang="en-US" altLang="zh-CN" sz="2000" b="1">
                <a:latin typeface="Times New Roman" panose="02020603050405020304" charset="0"/>
                <a:cs typeface="Times New Roman" panose="02020603050405020304" charset="0"/>
                <a:sym typeface="+mn-ea"/>
              </a:rPr>
              <a:t>partial least square, PLS</a:t>
            </a:r>
            <a:r>
              <a:rPr lang="zh-CN" altLang="en-US" sz="2000" b="1">
                <a:latin typeface="Times New Roman" panose="02020603050405020304" charset="0"/>
                <a:cs typeface="Times New Roman" panose="02020603050405020304" charset="0"/>
                <a:sym typeface="+mn-ea"/>
              </a:rPr>
              <a:t>）</a:t>
            </a:r>
            <a:endParaRPr lang="zh-CN" altLang="en-US" sz="2000" b="1">
              <a:latin typeface="Times New Roman" panose="02020603050405020304" charset="0"/>
              <a:cs typeface="Times New Roman" panose="02020603050405020304" charset="0"/>
            </a:endParaRPr>
          </a:p>
        </p:txBody>
      </p:sp>
      <p:sp>
        <p:nvSpPr>
          <p:cNvPr id="8" name="文本框 7"/>
          <p:cNvSpPr txBox="1"/>
          <p:nvPr/>
        </p:nvSpPr>
        <p:spPr>
          <a:xfrm>
            <a:off x="1268730" y="1927225"/>
            <a:ext cx="9653270" cy="1014730"/>
          </a:xfrm>
          <a:prstGeom prst="rect">
            <a:avLst/>
          </a:prstGeom>
          <a:noFill/>
        </p:spPr>
        <p:txBody>
          <a:bodyPr wrap="square" rtlCol="0">
            <a:spAutoFit/>
          </a:bodyPr>
          <a:lstStyle/>
          <a:p>
            <a:pPr>
              <a:lnSpc>
                <a:spcPct val="15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一种有指导的主成分回归替代方法，同样是一种降维手段。它将原始变量的线性组合</a:t>
            </a: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作为新的变量集，然后用这</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个新变量拟合最小二乘模型。</a:t>
            </a:r>
          </a:p>
        </p:txBody>
      </p:sp>
      <p:pic>
        <p:nvPicPr>
          <p:cNvPr id="9" name="图片 8"/>
          <p:cNvPicPr>
            <a:picLocks noChangeAspect="1"/>
          </p:cNvPicPr>
          <p:nvPr/>
        </p:nvPicPr>
        <p:blipFill>
          <a:blip r:embed="rId4"/>
          <a:stretch>
            <a:fillRect/>
          </a:stretch>
        </p:blipFill>
        <p:spPr>
          <a:xfrm>
            <a:off x="1910715" y="2484120"/>
            <a:ext cx="1617980" cy="353695"/>
          </a:xfrm>
          <a:prstGeom prst="rect">
            <a:avLst/>
          </a:prstGeom>
        </p:spPr>
      </p:pic>
      <p:sp>
        <p:nvSpPr>
          <p:cNvPr id="4" name="灯片编号占位符 3"/>
          <p:cNvSpPr>
            <a:spLocks noGrp="1"/>
          </p:cNvSpPr>
          <p:nvPr>
            <p:ph type="sldNum" sz="quarter" idx="12"/>
          </p:nvPr>
        </p:nvSpPr>
        <p:spPr/>
        <p:txBody>
          <a:bodyPr/>
          <a:lstStyle/>
          <a:p>
            <a:fld id="{565CE74E-AB26-4998-AD42-012C4C1AD076}" type="slidenum">
              <a:rPr lang="zh-CN" altLang="en-US" smtClean="0"/>
              <a:t>72</a:t>
            </a:fld>
            <a:endParaRPr lang="zh-CN" altLang="en-US"/>
          </a:p>
        </p:txBody>
      </p:sp>
      <p:sp>
        <p:nvSpPr>
          <p:cNvPr id="5" name="同侧圆角矩形 4"/>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mc:AlternateContent xmlns:mc="http://schemas.openxmlformats.org/markup-compatibility/2006" xmlns:p14="http://schemas.microsoft.com/office/powerpoint/2010/main">
        <mc:Choice Requires="p14">
          <p:contentPart p14:bwMode="auto" r:id="rId5">
            <p14:nvContentPartPr>
              <p14:cNvPr id="7" name="墨迹 6"/>
              <p14:cNvContentPartPr/>
              <p14:nvPr/>
            </p14:nvContentPartPr>
            <p14:xfrm>
              <a:off x="2654280" y="3740040"/>
              <a:ext cx="360" cy="360"/>
            </p14:xfrm>
          </p:contentPart>
        </mc:Choice>
        <mc:Fallback xmlns="">
          <p:pic>
            <p:nvPicPr>
              <p:cNvPr id="7" name="墨迹 6"/>
            </p:nvPicPr>
            <p:blipFill>
              <a:blip r:embed="rId6"/>
            </p:blipFill>
            <p:spPr>
              <a:xfrm>
                <a:off x="2654280" y="3740040"/>
                <a:ext cx="360" cy="360"/>
              </a:xfrm>
              <a:prstGeom prst="rect"/>
            </p:spPr>
          </p:pic>
        </mc:Fallback>
      </mc:AlternateContent>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偏最小二乘</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73</a:t>
            </a:fld>
            <a:endParaRPr lang="zh-CN" altLang="en-US" dirty="0"/>
          </a:p>
        </p:txBody>
      </p:sp>
      <p:sp>
        <p:nvSpPr>
          <p:cNvPr id="5" name="同侧圆角矩形 4"/>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mc:AlternateContent xmlns:mc="http://schemas.openxmlformats.org/markup-compatibility/2006" xmlns:p14="http://schemas.microsoft.com/office/powerpoint/2010/main">
        <mc:Choice Requires="p14">
          <p:contentPart p14:bwMode="auto" r:id="rId4">
            <p14:nvContentPartPr>
              <p14:cNvPr id="7" name="墨迹 6"/>
              <p14:cNvContentPartPr/>
              <p14:nvPr/>
            </p14:nvContentPartPr>
            <p14:xfrm>
              <a:off x="2654280" y="3740040"/>
              <a:ext cx="360" cy="360"/>
            </p14:xfrm>
          </p:contentPart>
        </mc:Choice>
        <mc:Fallback xmlns="">
          <p:pic>
            <p:nvPicPr>
              <p:cNvPr id="7" name="墨迹 6"/>
            </p:nvPicPr>
            <p:blipFill>
              <a:blip r:embed="rId5"/>
            </p:blipFill>
            <p:spPr>
              <a:xfrm>
                <a:off x="2654280" y="3740040"/>
                <a:ext cx="360" cy="360"/>
              </a:xfrm>
              <a:prstGeom prst="rect"/>
            </p:spPr>
          </p:pic>
        </mc:Fallback>
      </mc:AlternateContent>
      <p:sp>
        <p:nvSpPr>
          <p:cNvPr id="11" name="文本框 10"/>
          <p:cNvSpPr txBox="1"/>
          <p:nvPr/>
        </p:nvSpPr>
        <p:spPr>
          <a:xfrm>
            <a:off x="706133" y="1033256"/>
            <a:ext cx="10146030" cy="400110"/>
          </a:xfrm>
          <a:prstGeom prst="rect">
            <a:avLst/>
          </a:prstGeom>
          <a:noFill/>
        </p:spPr>
        <p:txBody>
          <a:bodyPr wrap="square" rtlCol="0" anchor="t">
            <a:spAutoFit/>
          </a:bodyPr>
          <a:lstStyle/>
          <a:p>
            <a:r>
              <a:rPr lang="zh-CN" altLang="en-US" sz="2000" dirty="0">
                <a:latin typeface="Times New Roman" panose="02020603050405020304" charset="0"/>
                <a:ea typeface="宋体" panose="02010600030101010101" pitchFamily="2" charset="-122"/>
                <a:cs typeface="Times New Roman" panose="02020603050405020304" charset="0"/>
              </a:rPr>
              <a:t>前面提到</a:t>
            </a:r>
            <a:r>
              <a:rPr lang="en-US" altLang="zh-CN" sz="2000" dirty="0">
                <a:latin typeface="Times New Roman" panose="02020603050405020304" charset="0"/>
                <a:ea typeface="宋体" panose="02010600030101010101" pitchFamily="2" charset="-122"/>
                <a:cs typeface="Times New Roman" panose="02020603050405020304" charset="0"/>
              </a:rPr>
              <a:t>                           </a:t>
            </a:r>
            <a:r>
              <a:rPr lang="zh-CN" altLang="en-US" sz="2000" dirty="0">
                <a:latin typeface="Times New Roman" panose="02020603050405020304" charset="0"/>
                <a:ea typeface="宋体" panose="02010600030101010101" pitchFamily="2" charset="-122"/>
                <a:cs typeface="Times New Roman" panose="02020603050405020304" charset="0"/>
              </a:rPr>
              <a:t>表示</a:t>
            </a:r>
            <a:r>
              <a:rPr lang="en-US" altLang="zh-CN" sz="2000" dirty="0">
                <a:latin typeface="Times New Roman" panose="02020603050405020304" charset="0"/>
                <a:ea typeface="宋体" panose="02010600030101010101" pitchFamily="2" charset="-122"/>
                <a:cs typeface="Times New Roman" panose="02020603050405020304" charset="0"/>
              </a:rPr>
              <a:t>M</a:t>
            </a:r>
            <a:r>
              <a:rPr lang="zh-CN" altLang="en-US" sz="2000" dirty="0">
                <a:latin typeface="Times New Roman" panose="02020603050405020304" charset="0"/>
                <a:ea typeface="宋体" panose="02010600030101010101" pitchFamily="2" charset="-122"/>
                <a:cs typeface="Times New Roman" panose="02020603050405020304" charset="0"/>
              </a:rPr>
              <a:t>个原始预测变量的线性组合（</a:t>
            </a:r>
            <a:r>
              <a:rPr lang="en-US" altLang="zh-CN" sz="2000" dirty="0">
                <a:latin typeface="Times New Roman" panose="02020603050405020304" charset="0"/>
                <a:ea typeface="宋体" panose="02010600030101010101" pitchFamily="2" charset="-122"/>
                <a:cs typeface="Times New Roman" panose="02020603050405020304" charset="0"/>
              </a:rPr>
              <a:t>M&lt;p,</a:t>
            </a:r>
            <a:r>
              <a:rPr lang="zh-CN" altLang="en-US" sz="2000" dirty="0">
                <a:latin typeface="Times New Roman" panose="02020603050405020304" charset="0"/>
                <a:ea typeface="宋体" panose="02010600030101010101" pitchFamily="2" charset="-122"/>
                <a:cs typeface="Times New Roman" panose="02020603050405020304" charset="0"/>
              </a:rPr>
              <a:t>共有</a:t>
            </a:r>
            <a:r>
              <a:rPr lang="en-US" altLang="zh-CN" sz="2000" dirty="0">
                <a:latin typeface="Times New Roman" panose="02020603050405020304" charset="0"/>
                <a:ea typeface="宋体" panose="02010600030101010101" pitchFamily="2" charset="-122"/>
                <a:cs typeface="Times New Roman" panose="02020603050405020304" charset="0"/>
              </a:rPr>
              <a:t>p</a:t>
            </a:r>
            <a:r>
              <a:rPr lang="zh-CN" altLang="en-US" sz="2000" dirty="0">
                <a:latin typeface="Times New Roman" panose="02020603050405020304" charset="0"/>
                <a:ea typeface="宋体" panose="02010600030101010101" pitchFamily="2" charset="-122"/>
                <a:cs typeface="Times New Roman" panose="02020603050405020304" charset="0"/>
              </a:rPr>
              <a:t>个原始变量）即</a:t>
            </a:r>
            <a:r>
              <a:rPr lang="zh-CN" altLang="en-US" sz="2000" dirty="0" smtClean="0">
                <a:latin typeface="Times New Roman" panose="02020603050405020304" charset="0"/>
                <a:ea typeface="宋体" panose="02010600030101010101" pitchFamily="2" charset="-122"/>
                <a:cs typeface="Times New Roman" panose="02020603050405020304" charset="0"/>
              </a:rPr>
              <a:t>：</a:t>
            </a:r>
            <a:endParaRPr lang="zh-CN" altLang="en-US" sz="2000" dirty="0">
              <a:latin typeface="Times New Roman" panose="02020603050405020304" charset="0"/>
              <a:ea typeface="宋体" panose="02010600030101010101" pitchFamily="2" charset="-122"/>
              <a:cs typeface="Times New Roman" panose="02020603050405020304" charset="0"/>
            </a:endParaRPr>
          </a:p>
        </p:txBody>
      </p:sp>
      <p:pic>
        <p:nvPicPr>
          <p:cNvPr id="12" name="图片 11"/>
          <p:cNvPicPr>
            <a:picLocks noChangeAspect="1"/>
          </p:cNvPicPr>
          <p:nvPr/>
        </p:nvPicPr>
        <p:blipFill>
          <a:blip r:embed="rId6"/>
          <a:stretch>
            <a:fillRect/>
          </a:stretch>
        </p:blipFill>
        <p:spPr>
          <a:xfrm>
            <a:off x="4579315" y="1369472"/>
            <a:ext cx="2399665" cy="858520"/>
          </a:xfrm>
          <a:prstGeom prst="rect">
            <a:avLst/>
          </a:prstGeom>
        </p:spPr>
      </p:pic>
      <p:pic>
        <p:nvPicPr>
          <p:cNvPr id="13" name="图片 12"/>
          <p:cNvPicPr>
            <a:picLocks noChangeAspect="1"/>
          </p:cNvPicPr>
          <p:nvPr/>
        </p:nvPicPr>
        <p:blipFill>
          <a:blip r:embed="rId7"/>
          <a:stretch>
            <a:fillRect/>
          </a:stretch>
        </p:blipFill>
        <p:spPr>
          <a:xfrm>
            <a:off x="2021896" y="1063876"/>
            <a:ext cx="1617980" cy="353695"/>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706133" y="1642752"/>
                <a:ext cx="11134768" cy="4771371"/>
              </a:xfrm>
              <a:prstGeom prst="rect">
                <a:avLst/>
              </a:prstGeom>
              <a:solidFill>
                <a:schemeClr val="accent1">
                  <a:alpha val="11000"/>
                </a:schemeClr>
              </a:solidFill>
            </p:spPr>
            <p:txBody>
              <a:bodyPr wrap="square" rtlCol="0">
                <a:spAutoFit/>
              </a:bodyPr>
              <a:lstStyle/>
              <a:p>
                <a:pPr>
                  <a:lnSpc>
                    <a:spcPct val="180000"/>
                  </a:lnSpc>
                </a:pPr>
                <a:r>
                  <a:rPr lang="zh-CN" altLang="en-US" sz="2000" dirty="0" smtClean="0">
                    <a:latin typeface="Times New Roman" panose="02020603050405020304" charset="0"/>
                    <a:ea typeface="宋体" panose="02010600030101010101" pitchFamily="2" charset="-122"/>
                    <a:cs typeface="Times New Roman" panose="02020603050405020304" charset="0"/>
                  </a:rPr>
                  <a:t>基本过程：</a:t>
                </a:r>
              </a:p>
              <a:p>
                <a:pPr marL="358775" indent="-358775" algn="l">
                  <a:lnSpc>
                    <a:spcPct val="180000"/>
                  </a:lnSpc>
                  <a:buClrTx/>
                  <a:buSzTx/>
                  <a:buFontTx/>
                </a:pPr>
                <a:r>
                  <a:rPr lang="en-US" altLang="zh-CN" sz="2000" dirty="0">
                    <a:latin typeface="Times New Roman" panose="02020603050405020304" charset="0"/>
                    <a:ea typeface="宋体" panose="02010600030101010101" pitchFamily="2" charset="-122"/>
                    <a:cs typeface="Times New Roman" panose="02020603050405020304" charset="0"/>
                  </a:rPr>
                  <a:t>1</a:t>
                </a:r>
                <a:r>
                  <a:rPr lang="zh-CN" altLang="en-US" sz="2000" dirty="0">
                    <a:latin typeface="Times New Roman" panose="02020603050405020304" charset="0"/>
                    <a:ea typeface="宋体" panose="02010600030101010101" pitchFamily="2" charset="-122"/>
                    <a:cs typeface="Times New Roman" panose="02020603050405020304" charset="0"/>
                  </a:rPr>
                  <a:t>、对</a:t>
                </a:r>
                <a:r>
                  <a:rPr lang="en-US" altLang="zh-CN" sz="2000" dirty="0">
                    <a:latin typeface="Times New Roman" panose="02020603050405020304" charset="0"/>
                    <a:ea typeface="宋体" panose="02010600030101010101" pitchFamily="2" charset="-122"/>
                    <a:cs typeface="Times New Roman" panose="02020603050405020304" charset="0"/>
                  </a:rPr>
                  <a:t>p</a:t>
                </a:r>
                <a:r>
                  <a:rPr lang="zh-CN" altLang="en-US" sz="2000" dirty="0">
                    <a:latin typeface="Times New Roman" panose="02020603050405020304" charset="0"/>
                    <a:ea typeface="宋体" panose="02010600030101010101" pitchFamily="2" charset="-122"/>
                    <a:cs typeface="Times New Roman" panose="02020603050405020304" charset="0"/>
                  </a:rPr>
                  <a:t>个预测变量进行标准化；</a:t>
                </a:r>
              </a:p>
              <a:p>
                <a:pPr marL="358775" indent="-358775">
                  <a:lnSpc>
                    <a:spcPct val="180000"/>
                  </a:lnSpc>
                </a:pPr>
                <a:r>
                  <a:rPr lang="en-US" altLang="zh-CN" sz="2000" dirty="0">
                    <a:latin typeface="Times New Roman" panose="02020603050405020304" charset="0"/>
                    <a:ea typeface="宋体" panose="02010600030101010101" pitchFamily="2" charset="-122"/>
                    <a:cs typeface="Times New Roman" panose="02020603050405020304" charset="0"/>
                  </a:rPr>
                  <a:t>2</a:t>
                </a:r>
                <a:r>
                  <a:rPr lang="zh-CN" altLang="en-US" sz="2000" dirty="0" smtClean="0">
                    <a:latin typeface="Times New Roman" panose="02020603050405020304" charset="0"/>
                    <a:ea typeface="宋体" panose="02010600030101010101" pitchFamily="2" charset="-122"/>
                    <a:cs typeface="Times New Roman" panose="02020603050405020304" charset="0"/>
                  </a:rPr>
                  <a:t>、初始设置</a:t>
                </a:r>
                <a14:m>
                  <m:oMath xmlns:m="http://schemas.openxmlformats.org/officeDocument/2006/math">
                    <m:sSub>
                      <m:sSubPr>
                        <m:ctrlPr>
                          <a:rPr lang="en-US" altLang="zh-CN" sz="2000" i="1" dirty="0" smtClean="0">
                            <a:latin typeface="Cambria Math" panose="02040503050406030204" pitchFamily="18" charset="0"/>
                            <a:ea typeface="宋体" panose="02010600030101010101" pitchFamily="2" charset="-122"/>
                            <a:cs typeface="Times New Roman" panose="02020603050405020304" charset="0"/>
                          </a:rPr>
                        </m:ctrlPr>
                      </m:sSubPr>
                      <m:e>
                        <m:r>
                          <a:rPr lang="en-US" altLang="zh-CN" sz="2000" i="1" dirty="0">
                            <a:latin typeface="Cambria Math" panose="02040503050406030204" pitchFamily="18" charset="0"/>
                            <a:ea typeface="宋体" panose="02010600030101010101" pitchFamily="2" charset="-122"/>
                            <a:cs typeface="Times New Roman" panose="02020603050405020304" charset="0"/>
                          </a:rPr>
                          <m:t>𝑍</m:t>
                        </m:r>
                      </m:e>
                      <m:sub>
                        <m:r>
                          <a:rPr lang="en-US" altLang="zh-CN" sz="2000" b="0" i="1" dirty="0" smtClean="0">
                            <a:latin typeface="Cambria Math" panose="02040503050406030204" pitchFamily="18" charset="0"/>
                            <a:ea typeface="宋体" panose="02010600030101010101" pitchFamily="2" charset="-122"/>
                            <a:cs typeface="Times New Roman" panose="02020603050405020304" charset="0"/>
                          </a:rPr>
                          <m:t>1</m:t>
                        </m:r>
                      </m:sub>
                    </m:sSub>
                    <m:r>
                      <a:rPr lang="pt-BR" altLang="zh-CN" sz="2000" i="1" smtClean="0">
                        <a:latin typeface="Cambria Math" panose="02040503050406030204" pitchFamily="18" charset="0"/>
                        <a:ea typeface="宋体" panose="02010600030101010101" pitchFamily="2" charset="-122"/>
                        <a:cs typeface="Times New Roman" panose="02020603050405020304" charset="0"/>
                      </a:rPr>
                      <m:t>=</m:t>
                    </m:r>
                    <m:nary>
                      <m:naryPr>
                        <m:chr m:val="∑"/>
                        <m:ctrlPr>
                          <a:rPr lang="pt-BR" altLang="zh-CN" sz="2000" i="1" smtClean="0">
                            <a:latin typeface="Cambria Math" panose="02040503050406030204" pitchFamily="18" charset="0"/>
                            <a:ea typeface="宋体" panose="02010600030101010101" pitchFamily="2" charset="-122"/>
                            <a:cs typeface="Times New Roman" panose="02020603050405020304" charset="0"/>
                          </a:rPr>
                        </m:ctrlPr>
                      </m:naryPr>
                      <m:sub>
                        <m:r>
                          <m:rPr>
                            <m:sty m:val="p"/>
                            <m:brk m:alnAt="23"/>
                          </m:rPr>
                          <a:rPr lang="en-US" altLang="zh-CN" sz="2000" i="1">
                            <a:latin typeface="Cambria Math" panose="02040503050406030204" pitchFamily="18" charset="0"/>
                            <a:ea typeface="宋体" panose="02010600030101010101" pitchFamily="2" charset="-122"/>
                            <a:cs typeface="Times New Roman" panose="02020603050405020304" charset="0"/>
                          </a:rPr>
                          <m:t>j</m:t>
                        </m:r>
                        <m:r>
                          <a:rPr lang="pt-BR" altLang="zh-CN" sz="2000" i="1" smtClean="0">
                            <a:latin typeface="Cambria Math" panose="02040503050406030204" pitchFamily="18" charset="0"/>
                            <a:ea typeface="宋体" panose="02010600030101010101" pitchFamily="2" charset="-122"/>
                            <a:cs typeface="Times New Roman" panose="02020603050405020304" charset="0"/>
                          </a:rPr>
                          <m:t>=</m:t>
                        </m:r>
                        <m:r>
                          <a:rPr lang="en-US" altLang="zh-CN" sz="2000" b="0" i="1" smtClean="0">
                            <a:latin typeface="Cambria Math" panose="02040503050406030204" pitchFamily="18" charset="0"/>
                            <a:ea typeface="宋体" panose="02010600030101010101" pitchFamily="2" charset="-122"/>
                            <a:cs typeface="Times New Roman" panose="02020603050405020304" charset="0"/>
                          </a:rPr>
                          <m:t>1</m:t>
                        </m:r>
                      </m:sub>
                      <m:sup>
                        <m:r>
                          <m:rPr>
                            <m:sty m:val="p"/>
                          </m:rPr>
                          <a:rPr lang="en-US" altLang="zh-CN" sz="2000" i="1">
                            <a:latin typeface="Cambria Math" panose="02040503050406030204" pitchFamily="18" charset="0"/>
                            <a:ea typeface="宋体" panose="02010600030101010101" pitchFamily="2" charset="-122"/>
                            <a:cs typeface="Times New Roman" panose="02020603050405020304" charset="0"/>
                          </a:rPr>
                          <m:t>p</m:t>
                        </m:r>
                      </m:sup>
                      <m:e>
                        <m:sSub>
                          <m:sSubPr>
                            <m:ctrlPr>
                              <a:rPr lang="pt-BR" altLang="zh-CN" sz="2000" i="1" smtClean="0">
                                <a:latin typeface="Cambria Math" panose="02040503050406030204" pitchFamily="18" charset="0"/>
                                <a:ea typeface="宋体" panose="02010600030101010101" pitchFamily="2" charset="-122"/>
                                <a:cs typeface="Times New Roman" panose="02020603050405020304" charset="0"/>
                              </a:rPr>
                            </m:ctrlPr>
                          </m:sSubPr>
                          <m:e>
                            <m:r>
                              <m:rPr>
                                <m:sty m:val="p"/>
                              </m:rPr>
                              <a:rPr lang="el-GR" altLang="zh-CN" sz="2000" i="1" smtClean="0">
                                <a:latin typeface="Cambria Math" panose="02040503050406030204" pitchFamily="18" charset="0"/>
                                <a:ea typeface="宋体" panose="02010600030101010101" pitchFamily="2" charset="-122"/>
                                <a:cs typeface="Times New Roman" panose="02020603050405020304" charset="0"/>
                              </a:rPr>
                              <m:t>β</m:t>
                            </m:r>
                          </m:e>
                          <m:sub>
                            <m:r>
                              <m:rPr>
                                <m:sty m:val="p"/>
                              </m:rPr>
                              <a:rPr lang="en-US" altLang="zh-CN" sz="2000" i="1">
                                <a:latin typeface="Cambria Math" panose="02040503050406030204" pitchFamily="18" charset="0"/>
                                <a:ea typeface="宋体" panose="02010600030101010101" pitchFamily="2" charset="-122"/>
                                <a:cs typeface="Times New Roman" panose="02020603050405020304" charset="0"/>
                              </a:rPr>
                              <m:t>j</m:t>
                            </m:r>
                          </m:sub>
                        </m:sSub>
                        <m:sSub>
                          <m:sSubPr>
                            <m:ctrlPr>
                              <a:rPr lang="pt-BR" altLang="zh-CN" sz="2000" i="1">
                                <a:latin typeface="Cambria Math" panose="02040503050406030204" pitchFamily="18" charset="0"/>
                                <a:ea typeface="宋体" panose="02010600030101010101" pitchFamily="2" charset="-122"/>
                                <a:cs typeface="Times New Roman" panose="02020603050405020304" charset="0"/>
                              </a:rPr>
                            </m:ctrlPr>
                          </m:sSubPr>
                          <m:e>
                            <m:r>
                              <a:rPr lang="en-US" altLang="zh-CN" sz="2000" i="1">
                                <a:latin typeface="Cambria Math" panose="02040503050406030204" charset="0"/>
                                <a:ea typeface="MS Mincho" charset="0"/>
                                <a:cs typeface="Cambria Math" panose="02040503050406030204" charset="0"/>
                              </a:rPr>
                              <m:t>×</m:t>
                            </m:r>
                            <m:r>
                              <m:rPr>
                                <m:sty m:val="p"/>
                              </m:rPr>
                              <a:rPr lang="en-US" altLang="zh-CN" sz="2000" i="1" smtClean="0">
                                <a:latin typeface="Cambria Math" panose="02040503050406030204" pitchFamily="18" charset="0"/>
                                <a:ea typeface="宋体" panose="02010600030101010101" pitchFamily="2" charset="-122"/>
                                <a:cs typeface="Times New Roman" panose="02020603050405020304" charset="0"/>
                              </a:rPr>
                              <m:t>X</m:t>
                            </m:r>
                          </m:e>
                          <m:sub>
                            <m:r>
                              <m:rPr>
                                <m:sty m:val="p"/>
                              </m:rPr>
                              <a:rPr lang="en-US" altLang="zh-CN" sz="2000" i="1">
                                <a:latin typeface="Cambria Math" panose="02040503050406030204" pitchFamily="18" charset="0"/>
                                <a:ea typeface="宋体" panose="02010600030101010101" pitchFamily="2" charset="-122"/>
                                <a:cs typeface="Times New Roman" panose="02020603050405020304" charset="0"/>
                              </a:rPr>
                              <m:t>j</m:t>
                            </m:r>
                          </m:sub>
                        </m:sSub>
                        <m:r>
                          <a:rPr lang="zh-CN" altLang="en-US" sz="2000" i="1">
                            <a:latin typeface="Cambria Math" panose="02040503050406030204" pitchFamily="18" charset="0"/>
                            <a:ea typeface="宋体" panose="02010600030101010101" pitchFamily="2" charset="-122"/>
                            <a:cs typeface="Times New Roman" panose="02020603050405020304" charset="0"/>
                          </a:rPr>
                          <m:t>，</m:t>
                        </m:r>
                      </m:e>
                    </m:nary>
                  </m:oMath>
                </a14:m>
                <a:r>
                  <a:rPr lang="zh-CN" altLang="en-US" sz="2000" dirty="0" smtClean="0">
                    <a:latin typeface="Times New Roman" panose="02020603050405020304" charset="0"/>
                    <a:ea typeface="宋体" panose="02010600030101010101" pitchFamily="2" charset="-122"/>
                    <a:cs typeface="Times New Roman" panose="02020603050405020304" charset="0"/>
                  </a:rPr>
                  <a:t>其中</a:t>
                </a:r>
                <a14:m>
                  <m:oMath xmlns:m="http://schemas.openxmlformats.org/officeDocument/2006/math">
                    <m:sSub>
                      <m:sSubPr>
                        <m:ctrlPr>
                          <a:rPr lang="pt-BR" altLang="zh-CN" sz="2000" i="1">
                            <a:latin typeface="Cambria Math" panose="02040503050406030204" pitchFamily="18" charset="0"/>
                            <a:ea typeface="宋体" panose="02010600030101010101" pitchFamily="2" charset="-122"/>
                            <a:cs typeface="Times New Roman" panose="02020603050405020304" charset="0"/>
                          </a:rPr>
                        </m:ctrlPr>
                      </m:sSubPr>
                      <m:e>
                        <m:r>
                          <m:rPr>
                            <m:sty m:val="p"/>
                          </m:rPr>
                          <a:rPr lang="el-GR" altLang="zh-CN" sz="2000" i="1">
                            <a:latin typeface="Cambria Math" panose="02040503050406030204" pitchFamily="18" charset="0"/>
                            <a:ea typeface="宋体" panose="02010600030101010101" pitchFamily="2" charset="-122"/>
                            <a:cs typeface="Times New Roman" panose="02020603050405020304" charset="0"/>
                          </a:rPr>
                          <m:t>β</m:t>
                        </m:r>
                      </m:e>
                      <m:sub>
                        <m:r>
                          <m:rPr>
                            <m:sty m:val="p"/>
                          </m:rPr>
                          <a:rPr lang="en-US" altLang="zh-CN" sz="2000" i="1">
                            <a:latin typeface="Cambria Math" panose="02040503050406030204" pitchFamily="18" charset="0"/>
                            <a:ea typeface="宋体" panose="02010600030101010101" pitchFamily="2" charset="-122"/>
                            <a:cs typeface="Times New Roman" panose="02020603050405020304" charset="0"/>
                          </a:rPr>
                          <m:t>j</m:t>
                        </m:r>
                      </m:sub>
                    </m:sSub>
                  </m:oMath>
                </a14:m>
                <a:r>
                  <a:rPr lang="zh-CN" altLang="en-US" sz="2000" dirty="0" smtClean="0">
                    <a:latin typeface="Times New Roman" panose="02020603050405020304" charset="0"/>
                    <a:ea typeface="宋体" panose="02010600030101010101" pitchFamily="2" charset="-122"/>
                    <a:cs typeface="Times New Roman" panose="02020603050405020304" charset="0"/>
                  </a:rPr>
                  <a:t>为</a:t>
                </a:r>
                <a:r>
                  <a:rPr lang="en-US" altLang="zh-CN" sz="2000" i="1" dirty="0" smtClean="0">
                    <a:latin typeface="Times New Roman" panose="02020603050405020304" charset="0"/>
                    <a:ea typeface="宋体" panose="02010600030101010101" pitchFamily="2" charset="-122"/>
                    <a:cs typeface="Times New Roman" panose="02020603050405020304" charset="0"/>
                    <a:sym typeface="+mn-ea"/>
                  </a:rPr>
                  <a:t>Y </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对</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宋体" panose="02010600030101010101" pitchFamily="2" charset="-122"/>
                            <a:cs typeface="Cambria Math" panose="02040503050406030204" charset="0"/>
                          </a:rPr>
                          <m:t>𝑋</m:t>
                        </m:r>
                      </m:e>
                      <m:sub>
                        <m:r>
                          <a:rPr lang="en-US" altLang="zh-CN" sz="2000" i="1">
                            <a:latin typeface="Cambria Math" panose="02040503050406030204" charset="0"/>
                            <a:ea typeface="宋体" panose="02010600030101010101" pitchFamily="2" charset="-122"/>
                            <a:cs typeface="Cambria Math" panose="02040503050406030204" charset="0"/>
                          </a:rPr>
                          <m:t>𝑗</m:t>
                        </m:r>
                      </m:sub>
                    </m:sSub>
                  </m:oMath>
                </a14:m>
                <a:r>
                  <a:rPr lang="en-US" altLang="zh-CN" sz="2000" i="1" baseline="-25000" dirty="0">
                    <a:latin typeface="Times New Roman" panose="02020603050405020304" charset="0"/>
                    <a:ea typeface="宋体" panose="02010600030101010101" pitchFamily="2" charset="-122"/>
                    <a:cs typeface="Times New Roman" panose="02020603050405020304" charset="0"/>
                    <a:sym typeface="+mn-ea"/>
                  </a:rPr>
                  <a:t> </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的简单回归系数，</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即</a:t>
                </a:r>
                <a14:m>
                  <m:oMath xmlns:m="http://schemas.openxmlformats.org/officeDocument/2006/math">
                    <m:r>
                      <a:rPr lang="en-US" altLang="zh-CN" sz="2000" i="1">
                        <a:latin typeface="Cambria Math" panose="02040503050406030204" charset="0"/>
                        <a:ea typeface="宋体" panose="02010600030101010101" pitchFamily="2" charset="-122"/>
                        <a:cs typeface="Cambria Math" panose="02040503050406030204" charset="0"/>
                      </a:rPr>
                      <m:t>𝑌</m:t>
                    </m:r>
                    <m:r>
                      <a:rPr lang="en-US" altLang="zh-CN" sz="2000" i="1">
                        <a:latin typeface="Cambria Math" panose="02040503050406030204" charset="0"/>
                        <a:ea typeface="MS Mincho"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𝛽</m:t>
                        </m:r>
                      </m:e>
                      <m:sub>
                        <m:r>
                          <a:rPr lang="en-US" altLang="zh-CN" sz="2000" i="1">
                            <a:latin typeface="Cambria Math" panose="02040503050406030204" charset="0"/>
                            <a:ea typeface="MS Mincho" charset="0"/>
                            <a:cs typeface="Cambria Math" panose="02040503050406030204" charset="0"/>
                          </a:rPr>
                          <m:t>0</m:t>
                        </m:r>
                      </m:sub>
                    </m:sSub>
                    <m:r>
                      <a:rPr lang="en-US" altLang="zh-CN" sz="2000" i="1">
                        <a:latin typeface="Cambria Math" panose="02040503050406030204" charset="0"/>
                        <a:ea typeface="MS Mincho"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𝛽</m:t>
                        </m:r>
                      </m:e>
                      <m:sub>
                        <m:r>
                          <a:rPr lang="en-US" altLang="zh-CN" sz="2000" i="1">
                            <a:latin typeface="Cambria Math" panose="02040503050406030204" charset="0"/>
                            <a:ea typeface="宋体" panose="02010600030101010101" pitchFamily="2" charset="-122"/>
                            <a:cs typeface="Cambria Math" panose="02040503050406030204" charset="0"/>
                          </a:rPr>
                          <m:t>𝑗</m:t>
                        </m:r>
                      </m:sub>
                    </m:sSub>
                    <m:r>
                      <a:rPr lang="en-US" altLang="zh-CN" sz="2000" i="1">
                        <a:latin typeface="Cambria Math" panose="02040503050406030204" charset="0"/>
                        <a:ea typeface="MS Mincho"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宋体" panose="02010600030101010101" pitchFamily="2" charset="-122"/>
                            <a:cs typeface="Cambria Math" panose="02040503050406030204" charset="0"/>
                          </a:rPr>
                          <m:t>𝑋</m:t>
                        </m:r>
                      </m:e>
                      <m:sub>
                        <m:r>
                          <a:rPr lang="en-US" altLang="zh-CN" sz="2000" i="1">
                            <a:latin typeface="Cambria Math" panose="02040503050406030204" charset="0"/>
                            <a:ea typeface="宋体" panose="02010600030101010101" pitchFamily="2" charset="-122"/>
                            <a:cs typeface="Cambria Math" panose="02040503050406030204" charset="0"/>
                          </a:rPr>
                          <m:t>𝑗</m:t>
                        </m:r>
                      </m:sub>
                    </m:sSub>
                    <m:r>
                      <a:rPr lang="en-US" altLang="zh-CN" sz="2000" i="1">
                        <a:latin typeface="Cambria Math" panose="02040503050406030204" charset="0"/>
                        <a:ea typeface="MS Mincho"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𝜀</m:t>
                        </m:r>
                      </m:e>
                      <m:sub>
                        <m:r>
                          <a:rPr lang="en-US" altLang="zh-CN" sz="2000" i="1">
                            <a:latin typeface="Cambria Math" panose="02040503050406030204" charset="0"/>
                            <a:ea typeface="MS Mincho" charset="0"/>
                            <a:cs typeface="Cambria Math" panose="02040503050406030204" charset="0"/>
                          </a:rPr>
                          <m:t>0</m:t>
                        </m:r>
                      </m:sub>
                    </m:sSub>
                    <m:r>
                      <a:rPr lang="en-US" altLang="zh-CN" sz="2000" i="1">
                        <a:latin typeface="Cambria Math" panose="02040503050406030204" charset="0"/>
                        <a:ea typeface="MS Mincho" charset="0"/>
                        <a:cs typeface="Cambria Math" panose="02040503050406030204" charset="0"/>
                      </a:rPr>
                      <m:t> </m:t>
                    </m:r>
                  </m:oMath>
                </a14:m>
                <a:endParaRPr lang="en-US" altLang="zh-CN" sz="2000" i="1" dirty="0">
                  <a:latin typeface="Times New Roman" panose="02020603050405020304" charset="0"/>
                  <a:ea typeface="宋体" panose="02010600030101010101" pitchFamily="2" charset="-122"/>
                  <a:cs typeface="Times New Roman" panose="02020603050405020304" charset="0"/>
                </a:endParaRPr>
              </a:p>
              <a:p>
                <a:pPr marL="358775" indent="-358775">
                  <a:lnSpc>
                    <a:spcPct val="180000"/>
                  </a:lnSpc>
                </a:pPr>
                <a:r>
                  <a:rPr lang="en-US" altLang="zh-CN" sz="2000" dirty="0">
                    <a:latin typeface="Times New Roman" panose="02020603050405020304" charset="0"/>
                    <a:ea typeface="宋体" panose="02010600030101010101" pitchFamily="2" charset="-122"/>
                    <a:cs typeface="Times New Roman" panose="02020603050405020304" charset="0"/>
                    <a:sym typeface="+mn-ea"/>
                  </a:rPr>
                  <a:t>3</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、做回归 </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Y</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a:t>
                </a:r>
                <a14:m>
                  <m:oMath xmlns:m="http://schemas.openxmlformats.org/officeDocument/2006/math">
                    <m:sSub>
                      <m:sSubPr>
                        <m:ctrlPr>
                          <a:rPr lang="en-US" altLang="zh-CN" sz="2000" i="1" smtClean="0">
                            <a:solidFill>
                              <a:schemeClr val="tx1"/>
                            </a:solidFill>
                            <a:latin typeface="Cambria Math" panose="02040503050406030204" pitchFamily="18" charset="0"/>
                            <a:ea typeface="宋体" panose="02010600030101010101" pitchFamily="2" charset="-122"/>
                            <a:cs typeface="Cambria Math" panose="02040503050406030204" charset="0"/>
                          </a:rPr>
                        </m:ctrlPr>
                      </m:sSubPr>
                      <m:e>
                        <m:r>
                          <a:rPr lang="en-US" altLang="zh-CN" sz="2000" i="1">
                            <a:solidFill>
                              <a:schemeClr val="tx1"/>
                            </a:solidFill>
                            <a:latin typeface="Cambria Math" panose="02040503050406030204" charset="0"/>
                            <a:ea typeface="MS Mincho" charset="0"/>
                            <a:cs typeface="Cambria Math" panose="02040503050406030204" charset="0"/>
                          </a:rPr>
                          <m:t>𝜃</m:t>
                        </m:r>
                      </m:e>
                      <m:sub>
                        <m:r>
                          <a:rPr lang="en-US" altLang="zh-CN" sz="2000" i="1">
                            <a:solidFill>
                              <a:schemeClr val="tx1"/>
                            </a:solidFill>
                            <a:latin typeface="Cambria Math" panose="02040503050406030204" charset="0"/>
                            <a:ea typeface="MS Mincho" charset="0"/>
                            <a:cs typeface="Cambria Math" panose="02040503050406030204" charset="0"/>
                          </a:rPr>
                          <m:t>0</m:t>
                        </m:r>
                      </m:sub>
                    </m:sSub>
                  </m:oMath>
                </a14:m>
                <a:r>
                  <a:rPr lang="en-US" altLang="zh-CN" sz="2000" dirty="0">
                    <a:latin typeface="Times New Roman" panose="02020603050405020304" charset="0"/>
                    <a:ea typeface="宋体" panose="02010600030101010101" pitchFamily="2" charset="-122"/>
                    <a:cs typeface="Times New Roman" panose="02020603050405020304" charset="0"/>
                    <a:sym typeface="+mn-ea"/>
                  </a:rPr>
                  <a:t>+</a:t>
                </a:r>
                <a14:m>
                  <m:oMath xmlns:m="http://schemas.openxmlformats.org/officeDocument/2006/math">
                    <m:sSub>
                      <m:sSubPr>
                        <m:ctrlPr>
                          <a:rPr lang="en-US" altLang="zh-CN" sz="2000" i="1">
                            <a:solidFill>
                              <a:schemeClr val="tx1"/>
                            </a:solidFill>
                            <a:latin typeface="Cambria Math" panose="02040503050406030204" pitchFamily="18" charset="0"/>
                            <a:ea typeface="宋体" panose="02010600030101010101" pitchFamily="2" charset="-122"/>
                            <a:cs typeface="Cambria Math" panose="02040503050406030204" charset="0"/>
                          </a:rPr>
                        </m:ctrlPr>
                      </m:sSubPr>
                      <m:e>
                        <m:r>
                          <a:rPr lang="en-US" altLang="zh-CN" sz="2000" i="1">
                            <a:solidFill>
                              <a:schemeClr val="tx1"/>
                            </a:solidFill>
                            <a:latin typeface="Cambria Math" panose="02040503050406030204" charset="0"/>
                            <a:ea typeface="MS Mincho" charset="0"/>
                            <a:cs typeface="Cambria Math" panose="02040503050406030204" charset="0"/>
                          </a:rPr>
                          <m:t>𝜃</m:t>
                        </m:r>
                      </m:e>
                      <m:sub>
                        <m:r>
                          <a:rPr lang="en-US" altLang="zh-CN" sz="2000" i="1">
                            <a:solidFill>
                              <a:schemeClr val="tx1"/>
                            </a:solidFill>
                            <a:latin typeface="Cambria Math" panose="02040503050406030204" charset="0"/>
                            <a:ea typeface="MS Mincho" charset="0"/>
                            <a:cs typeface="Cambria Math" panose="02040503050406030204" charset="0"/>
                          </a:rPr>
                          <m:t>1</m:t>
                        </m:r>
                      </m:sub>
                    </m:sSub>
                    <m:sSub>
                      <m:sSubPr>
                        <m:ctrlPr>
                          <a:rPr lang="en-US" altLang="zh-CN" sz="2000" i="1">
                            <a:solidFill>
                              <a:schemeClr val="tx1"/>
                            </a:solidFill>
                            <a:latin typeface="Cambria Math" panose="02040503050406030204" pitchFamily="18" charset="0"/>
                            <a:ea typeface="宋体" panose="02010600030101010101" pitchFamily="2" charset="-122"/>
                            <a:cs typeface="Cambria Math" panose="02040503050406030204" charset="0"/>
                          </a:rPr>
                        </m:ctrlPr>
                      </m:sSubPr>
                      <m:e>
                        <m:r>
                          <a:rPr lang="en-US" altLang="zh-CN" sz="2000" i="1">
                            <a:solidFill>
                              <a:schemeClr val="tx1"/>
                            </a:solidFill>
                            <a:latin typeface="Cambria Math" panose="02040503050406030204" charset="0"/>
                            <a:ea typeface="宋体" panose="02010600030101010101" pitchFamily="2" charset="-122"/>
                            <a:cs typeface="Cambria Math" panose="02040503050406030204" charset="0"/>
                          </a:rPr>
                          <m:t>𝑍</m:t>
                        </m:r>
                      </m:e>
                      <m:sub>
                        <m:r>
                          <a:rPr lang="en-US" altLang="zh-CN" sz="2000" i="1">
                            <a:solidFill>
                              <a:schemeClr val="tx1"/>
                            </a:solidFill>
                            <a:latin typeface="Cambria Math" panose="02040503050406030204" charset="0"/>
                            <a:ea typeface="MS Mincho" charset="0"/>
                            <a:cs typeface="Cambria Math" panose="02040503050406030204" charset="0"/>
                          </a:rPr>
                          <m:t>1</m:t>
                        </m:r>
                      </m:sub>
                    </m:sSub>
                    <m:r>
                      <a:rPr lang="en-US" altLang="zh-CN" sz="2000" i="1">
                        <a:solidFill>
                          <a:schemeClr val="tx1"/>
                        </a:solidFill>
                        <a:latin typeface="Cambria Math" panose="02040503050406030204" charset="0"/>
                        <a:ea typeface="MS Mincho" charset="0"/>
                        <a:cs typeface="Cambria Math" panose="02040503050406030204" charset="0"/>
                      </a:rPr>
                      <m:t>+</m:t>
                    </m:r>
                    <m:sSub>
                      <m:sSubPr>
                        <m:ctrlPr>
                          <a:rPr lang="en-US" altLang="zh-CN" sz="2000" i="1">
                            <a:solidFill>
                              <a:schemeClr val="tx1"/>
                            </a:solidFill>
                            <a:latin typeface="Cambria Math" panose="02040503050406030204" pitchFamily="18" charset="0"/>
                            <a:ea typeface="宋体" panose="02010600030101010101" pitchFamily="2" charset="-122"/>
                            <a:cs typeface="Cambria Math" panose="02040503050406030204" charset="0"/>
                          </a:rPr>
                        </m:ctrlPr>
                      </m:sSubPr>
                      <m:e>
                        <m:r>
                          <a:rPr lang="en-US" altLang="zh-CN" sz="2000" i="1">
                            <a:solidFill>
                              <a:schemeClr val="tx1"/>
                            </a:solidFill>
                            <a:latin typeface="Cambria Math" panose="02040503050406030204" charset="0"/>
                            <a:ea typeface="MS Mincho" charset="0"/>
                            <a:cs typeface="Cambria Math" panose="02040503050406030204" charset="0"/>
                          </a:rPr>
                          <m:t>𝜀</m:t>
                        </m:r>
                      </m:e>
                      <m:sub>
                        <m:r>
                          <a:rPr lang="en-US" altLang="zh-CN" sz="2000" i="1">
                            <a:solidFill>
                              <a:schemeClr val="tx1"/>
                            </a:solidFill>
                            <a:latin typeface="Cambria Math" panose="02040503050406030204" charset="0"/>
                            <a:ea typeface="MS Mincho" charset="0"/>
                            <a:cs typeface="Cambria Math" panose="02040503050406030204" charset="0"/>
                          </a:rPr>
                          <m:t>1</m:t>
                        </m:r>
                      </m:sub>
                    </m:sSub>
                  </m:oMath>
                </a14:m>
                <a:r>
                  <a:rPr lang="en-US" altLang="zh-CN" sz="2000" dirty="0">
                    <a:latin typeface="Times New Roman" panose="02020603050405020304" charset="0"/>
                    <a:ea typeface="宋体" panose="02010600030101010101" pitchFamily="2" charset="-122"/>
                    <a:cs typeface="Times New Roman" panose="02020603050405020304" charset="0"/>
                    <a:sym typeface="+mn-ea"/>
                  </a:rPr>
                  <a:t> </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，可</a:t>
                </a:r>
                <a:r>
                  <a:rPr lang="zh-CN" altLang="en-US" sz="2000" dirty="0">
                    <a:latin typeface="Times New Roman" panose="02020603050405020304" charset="0"/>
                    <a:ea typeface="宋体" panose="02010600030101010101" pitchFamily="2" charset="-122"/>
                    <a:cs typeface="Times New Roman" panose="02020603050405020304" charset="0"/>
                    <a:sym typeface="+mn-ea"/>
                  </a:rPr>
                  <a:t>得</a:t>
                </a:r>
                <a14:m>
                  <m:oMath xmlns:m="http://schemas.openxmlformats.org/officeDocument/2006/math">
                    <m:r>
                      <a:rPr lang="en-US" altLang="zh-CN" sz="2000">
                        <a:latin typeface="Cambria Math" panose="02040503050406030204" charset="0"/>
                        <a:ea typeface="宋体" panose="02010600030101010101" pitchFamily="2" charset="-122"/>
                        <a:cs typeface="Cambria Math" panose="02040503050406030204" charset="0"/>
                        <a:sym typeface="+mn-ea"/>
                      </a:rPr>
                      <m:t>第一个偏最小二乘方向</m:t>
                    </m:r>
                    <m:sSub>
                      <m:sSubPr>
                        <m:ctrlPr>
                          <a:rPr lang="en-US" altLang="zh-CN" sz="2000" i="1">
                            <a:solidFill>
                              <a:schemeClr val="tx1"/>
                            </a:solidFill>
                            <a:latin typeface="Cambria Math" panose="02040503050406030204" pitchFamily="18" charset="0"/>
                            <a:ea typeface="宋体" panose="02010600030101010101" pitchFamily="2" charset="-122"/>
                            <a:cs typeface="Cambria Math" panose="02040503050406030204" charset="0"/>
                          </a:rPr>
                        </m:ctrlPr>
                      </m:sSubPr>
                      <m:e>
                        <m:sSub>
                          <m:sSubPr>
                            <m:ctrlPr>
                              <a:rPr lang="en-US" altLang="zh-CN" sz="2000" i="1">
                                <a:solidFill>
                                  <a:schemeClr val="tx1"/>
                                </a:solidFill>
                                <a:latin typeface="Cambria Math" panose="02040503050406030204" pitchFamily="18" charset="0"/>
                                <a:ea typeface="宋体" panose="02010600030101010101" pitchFamily="2" charset="-122"/>
                                <a:cs typeface="Cambria Math" panose="02040503050406030204" charset="0"/>
                              </a:rPr>
                            </m:ctrlPr>
                          </m:sSubPr>
                          <m:e>
                            <m:r>
                              <a:rPr lang="en-US" altLang="zh-CN" sz="2000" i="1">
                                <a:solidFill>
                                  <a:schemeClr val="tx1"/>
                                </a:solidFill>
                                <a:latin typeface="Cambria Math" panose="02040503050406030204" charset="0"/>
                                <a:ea typeface="MS Mincho" charset="0"/>
                                <a:cs typeface="Cambria Math" panose="02040503050406030204" charset="0"/>
                              </a:rPr>
                              <m:t>𝜃</m:t>
                            </m:r>
                          </m:e>
                          <m:sub>
                            <m:r>
                              <a:rPr lang="en-US" altLang="zh-CN" sz="2000" i="1">
                                <a:solidFill>
                                  <a:schemeClr val="tx1"/>
                                </a:solidFill>
                                <a:latin typeface="Cambria Math" panose="02040503050406030204" charset="0"/>
                                <a:ea typeface="MS Mincho" charset="0"/>
                                <a:cs typeface="Cambria Math" panose="02040503050406030204" charset="0"/>
                              </a:rPr>
                              <m:t>1</m:t>
                            </m:r>
                          </m:sub>
                        </m:sSub>
                        <m:r>
                          <a:rPr lang="zh-CN" altLang="en-US" sz="2000" i="1">
                            <a:latin typeface="Cambria Math" panose="02040503050406030204" pitchFamily="18" charset="0"/>
                            <a:ea typeface="MS Mincho"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𝜃</m:t>
                            </m:r>
                          </m:e>
                          <m:sub>
                            <m:r>
                              <a:rPr lang="en-US" altLang="zh-CN" sz="2000" b="0" i="1" smtClean="0">
                                <a:latin typeface="Cambria Math" panose="02040503050406030204" pitchFamily="18" charset="0"/>
                                <a:ea typeface="MS Mincho" charset="0"/>
                                <a:cs typeface="Cambria Math" panose="02040503050406030204" charset="0"/>
                              </a:rPr>
                              <m:t>0</m:t>
                            </m:r>
                          </m:sub>
                        </m:sSub>
                        <m:r>
                          <a:rPr lang="zh-CN" altLang="en-US" sz="2000" i="1">
                            <a:solidFill>
                              <a:schemeClr val="tx1"/>
                            </a:solidFill>
                            <a:latin typeface="Cambria Math" panose="02040503050406030204" charset="0"/>
                            <a:ea typeface="MS Mincho" charset="0"/>
                            <a:cs typeface="Cambria Math" panose="02040503050406030204" charset="0"/>
                          </a:rPr>
                          <m:t>以及</m:t>
                        </m:r>
                        <m:r>
                          <a:rPr lang="en-US" altLang="zh-CN" sz="2000" i="1">
                            <a:solidFill>
                              <a:schemeClr val="tx1"/>
                            </a:solidFill>
                            <a:latin typeface="Cambria Math" panose="02040503050406030204" charset="0"/>
                            <a:ea typeface="MS Mincho" charset="0"/>
                            <a:cs typeface="Cambria Math" panose="02040503050406030204" charset="0"/>
                          </a:rPr>
                          <m:t>𝜀</m:t>
                        </m:r>
                      </m:e>
                      <m:sub>
                        <m:r>
                          <a:rPr lang="en-US" altLang="zh-CN" sz="2000" i="1">
                            <a:solidFill>
                              <a:schemeClr val="tx1"/>
                            </a:solidFill>
                            <a:latin typeface="Cambria Math" panose="02040503050406030204" charset="0"/>
                            <a:ea typeface="MS Mincho" charset="0"/>
                            <a:cs typeface="Cambria Math" panose="02040503050406030204" charset="0"/>
                          </a:rPr>
                          <m:t>1</m:t>
                        </m:r>
                      </m:sub>
                    </m:sSub>
                  </m:oMath>
                </a14:m>
                <a:endParaRPr lang="en-US" altLang="zh-CN" sz="2000" dirty="0" smtClean="0">
                  <a:latin typeface="Times New Roman" panose="02020603050405020304" charset="0"/>
                  <a:ea typeface="宋体" panose="02010600030101010101" pitchFamily="2" charset="-122"/>
                  <a:cs typeface="Times New Roman" panose="02020603050405020304" charset="0"/>
                  <a:sym typeface="+mn-ea"/>
                </a:endParaRPr>
              </a:p>
              <a:p>
                <a:pPr marL="358775" indent="-358775">
                  <a:lnSpc>
                    <a:spcPct val="180000"/>
                  </a:lnSpc>
                </a:pP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4</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a:t>
                </a:r>
                <a:r>
                  <a:rPr lang="zh-CN" altLang="en-US" sz="2000" dirty="0">
                    <a:latin typeface="Times New Roman" panose="02020603050405020304" charset="0"/>
                    <a:ea typeface="宋体" panose="02010600030101010101" pitchFamily="2" charset="-122"/>
                    <a:cs typeface="Times New Roman" panose="02020603050405020304" charset="0"/>
                    <a:sym typeface="+mn-ea"/>
                  </a:rPr>
                  <a:t>将残差送给</a:t>
                </a:r>
                <a:r>
                  <a:rPr lang="en-US" altLang="zh-CN" sz="2000" dirty="0">
                    <a:latin typeface="Times New Roman" panose="02020603050405020304" charset="0"/>
                    <a:ea typeface="宋体" panose="02010600030101010101" pitchFamily="2" charset="-122"/>
                    <a:cs typeface="Times New Roman" panose="02020603050405020304" charset="0"/>
                    <a:sym typeface="+mn-ea"/>
                  </a:rPr>
                  <a:t>Y</a:t>
                </a:r>
                <a:r>
                  <a:rPr lang="zh-CN" altLang="en-US" sz="2000" dirty="0">
                    <a:latin typeface="Times New Roman" panose="02020603050405020304" charset="0"/>
                    <a:ea typeface="宋体" panose="02010600030101010101" pitchFamily="2" charset="-122"/>
                    <a:cs typeface="Times New Roman" panose="02020603050405020304" charset="0"/>
                    <a:sym typeface="+mn-ea"/>
                  </a:rPr>
                  <a:t>，也就是 </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Y</a:t>
                </a:r>
                <a:r>
                  <a:rPr lang="en-US" altLang="zh-CN" sz="2000" dirty="0" smtClean="0">
                    <a:latin typeface="Times New Roman" panose="02020603050405020304" charset="0"/>
                    <a:ea typeface="宋体" panose="02010600030101010101" pitchFamily="2" charset="-122"/>
                    <a:cs typeface="Times New Roman" panose="02020603050405020304" charset="0"/>
                    <a:sym typeface="Wingdings" panose="05000000000000000000" pitchFamily="2" charset="2"/>
                  </a:rPr>
                  <a:t></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Y</a:t>
                </a:r>
                <a14:m>
                  <m:oMath xmlns:m="http://schemas.openxmlformats.org/officeDocument/2006/math">
                    <m:r>
                      <a:rPr lang="en-US" altLang="zh-CN" sz="2000" b="0" i="0" smtClean="0">
                        <a:latin typeface="Cambria Math" panose="02040503050406030204" pitchFamily="18" charset="0"/>
                        <a:ea typeface="宋体" panose="02010600030101010101" pitchFamily="2" charset="-122"/>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𝜃</m:t>
                        </m:r>
                      </m:e>
                      <m:sub>
                        <m:r>
                          <a:rPr lang="en-US" altLang="zh-CN" sz="2000" i="1">
                            <a:latin typeface="Cambria Math" panose="02040503050406030204" charset="0"/>
                            <a:ea typeface="MS Mincho" charset="0"/>
                            <a:cs typeface="Cambria Math" panose="02040503050406030204" charset="0"/>
                          </a:rPr>
                          <m:t>1</m:t>
                        </m:r>
                      </m:sub>
                    </m:sSub>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宋体" panose="02010600030101010101" pitchFamily="2" charset="-122"/>
                            <a:cs typeface="Cambria Math" panose="02040503050406030204" charset="0"/>
                          </a:rPr>
                          <m:t>𝑍</m:t>
                        </m:r>
                      </m:e>
                      <m:sub>
                        <m:r>
                          <a:rPr lang="en-US" altLang="zh-CN" sz="2000" i="1">
                            <a:latin typeface="Cambria Math" panose="02040503050406030204" charset="0"/>
                            <a:ea typeface="MS Mincho" charset="0"/>
                            <a:cs typeface="Cambria Math" panose="02040503050406030204" charset="0"/>
                          </a:rPr>
                          <m:t>1</m:t>
                        </m:r>
                      </m:sub>
                    </m:sSub>
                  </m:oMath>
                </a14:m>
                <a:endParaRPr lang="en-US" altLang="zh-CN" sz="2000" dirty="0">
                  <a:latin typeface="Times New Roman" panose="02020603050405020304" charset="0"/>
                  <a:ea typeface="宋体" panose="02010600030101010101" pitchFamily="2" charset="-122"/>
                  <a:cs typeface="Times New Roman" panose="02020603050405020304" charset="0"/>
                  <a:sym typeface="+mn-ea"/>
                </a:endParaRPr>
              </a:p>
              <a:p>
                <a:pPr marL="358775" indent="-358775">
                  <a:lnSpc>
                    <a:spcPct val="180000"/>
                  </a:lnSpc>
                </a:pP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5</a:t>
                </a:r>
                <a:r>
                  <a:rPr lang="zh-CN" altLang="en-US" sz="2000" dirty="0">
                    <a:latin typeface="Times New Roman" panose="02020603050405020304" charset="0"/>
                    <a:ea typeface="宋体" panose="02010600030101010101" pitchFamily="2" charset="-122"/>
                    <a:cs typeface="Times New Roman" panose="02020603050405020304" charset="0"/>
                    <a:sym typeface="+mn-ea"/>
                  </a:rPr>
                  <a:t> </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正交化</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X</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变量</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，即</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b="0" i="1" smtClean="0">
                            <a:latin typeface="Cambria Math" panose="02040503050406030204" pitchFamily="18" charset="0"/>
                            <a:ea typeface="宋体" panose="02010600030101010101" pitchFamily="2" charset="-122"/>
                            <a:cs typeface="Cambria Math" panose="02040503050406030204" charset="0"/>
                          </a:rPr>
                          <m:t>𝑋</m:t>
                        </m:r>
                      </m:e>
                      <m:sub>
                        <m:r>
                          <a:rPr lang="en-US" altLang="zh-CN" sz="2000" b="0" i="1" smtClean="0">
                            <a:latin typeface="Cambria Math" panose="02040503050406030204" pitchFamily="18" charset="0"/>
                            <a:ea typeface="MS Mincho" charset="0"/>
                            <a:cs typeface="Cambria Math" panose="02040503050406030204" charset="0"/>
                          </a:rPr>
                          <m:t>𝑗</m:t>
                        </m:r>
                      </m:sub>
                    </m:sSub>
                    <m:r>
                      <m:rPr>
                        <m:nor/>
                      </m:rPr>
                      <a:rPr lang="en-US" altLang="zh-CN" sz="2000" dirty="0">
                        <a:latin typeface="Times New Roman" panose="02020603050405020304" charset="0"/>
                        <a:ea typeface="宋体" panose="02010600030101010101" pitchFamily="2" charset="-122"/>
                        <a:cs typeface="Times New Roman" panose="02020603050405020304" charset="0"/>
                        <a:sym typeface="Wingdings" panose="05000000000000000000" pitchFamily="2" charset="2"/>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b="0" i="1" smtClean="0">
                            <a:latin typeface="Cambria Math" panose="02040503050406030204" pitchFamily="18" charset="0"/>
                            <a:ea typeface="MS Mincho" charset="0"/>
                            <a:cs typeface="Cambria Math" panose="02040503050406030204" charset="0"/>
                          </a:rPr>
                          <m:t>𝑋</m:t>
                        </m:r>
                      </m:e>
                      <m:sub>
                        <m:r>
                          <a:rPr lang="en-US" altLang="zh-CN" sz="2000" i="1">
                            <a:latin typeface="Cambria Math" panose="02040503050406030204" charset="0"/>
                            <a:ea typeface="宋体" panose="02010600030101010101" pitchFamily="2" charset="-122"/>
                            <a:cs typeface="Cambria Math" panose="02040503050406030204" charset="0"/>
                          </a:rPr>
                          <m:t>𝑗</m:t>
                        </m:r>
                      </m:sub>
                    </m:sSub>
                    <m:r>
                      <a:rPr lang="en-US" altLang="zh-CN" sz="2000" b="0" i="1" smtClean="0">
                        <a:latin typeface="Cambria Math" panose="02040503050406030204" pitchFamily="18" charset="0"/>
                        <a:ea typeface="MS Mincho" charset="0"/>
                        <a:cs typeface="Cambria Math" panose="02040503050406030204" charset="0"/>
                      </a:rPr>
                      <m:t>−</m:t>
                    </m:r>
                    <m:sSub>
                      <m:sSubPr>
                        <m:ctrlPr>
                          <a:rPr lang="en-US" altLang="zh-CN" sz="2000" b="0" i="1" smtClean="0">
                            <a:latin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cs typeface="Cambria Math" panose="02040503050406030204" charset="0"/>
                          </a:rPr>
                          <m:t>γ</m:t>
                        </m:r>
                      </m:e>
                      <m:sub>
                        <m:r>
                          <m:rPr>
                            <m:sty m:val="p"/>
                          </m:rPr>
                          <a:rPr lang="en-US" altLang="zh-CN" sz="2000" i="1">
                            <a:latin typeface="Cambria Math" panose="02040503050406030204" pitchFamily="18" charset="0"/>
                          </a:rPr>
                          <m:t>j</m:t>
                        </m:r>
                      </m:sub>
                    </m:sSub>
                    <m:r>
                      <a:rPr lang="en-US" altLang="zh-CN" sz="2000" b="0" i="1" smtClean="0">
                        <a:latin typeface="Cambria Math" panose="02040503050406030204" pitchFamily="18" charset="0"/>
                        <a:ea typeface="Cambria Math" panose="02040503050406030204" pitchFamily="18" charset="0"/>
                        <a:cs typeface="Cambria Math" panose="02040503050406030204" charset="0"/>
                      </a:rPr>
                      <m:t>∗</m:t>
                    </m:r>
                    <m:sSub>
                      <m:sSubPr>
                        <m:ctrlPr>
                          <a:rPr lang="en-US" altLang="zh-CN" sz="2000" i="1" smtClean="0">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pitchFamily="18" charset="0"/>
                            <a:ea typeface="MS Mincho" charset="0"/>
                            <a:cs typeface="Cambria Math" panose="02040503050406030204" charset="0"/>
                          </a:rPr>
                          <m:t>𝑍</m:t>
                        </m:r>
                      </m:e>
                      <m:sub>
                        <m:r>
                          <a:rPr lang="en-US" altLang="zh-CN" sz="2000" b="0" i="1" smtClean="0">
                            <a:latin typeface="Cambria Math" panose="02040503050406030204" pitchFamily="18" charset="0"/>
                            <a:ea typeface="宋体" panose="02010600030101010101" pitchFamily="2" charset="-122"/>
                            <a:cs typeface="Cambria Math" panose="02040503050406030204" charset="0"/>
                          </a:rPr>
                          <m:t>1</m:t>
                        </m:r>
                      </m:sub>
                    </m:sSub>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m:t>
                    </m:r>
                    <m:r>
                      <m:rPr>
                        <m:sty m:val="p"/>
                      </m:rPr>
                      <a:rPr lang="en-US" altLang="zh-CN" sz="2000" i="1">
                        <a:latin typeface="Cambria Math" panose="02040503050406030204" pitchFamily="18" charset="0"/>
                        <a:ea typeface="宋体" panose="02010600030101010101" pitchFamily="2" charset="-122"/>
                        <a:cs typeface="Cambria Math" panose="02040503050406030204" charset="0"/>
                      </a:rPr>
                      <m:t>j</m:t>
                    </m:r>
                    <m:r>
                      <a:rPr lang="en-US" altLang="zh-CN" sz="2000" i="1">
                        <a:latin typeface="Cambria Math" panose="02040503050406030204" charset="0"/>
                        <a:ea typeface="MS Mincho" charset="0"/>
                        <a:cs typeface="Cambria Math" panose="02040503050406030204" charset="0"/>
                      </a:rPr>
                      <m:t>=1, 2, ... , </m:t>
                    </m:r>
                    <m:r>
                      <a:rPr lang="en-US" altLang="zh-CN" sz="2000" i="1">
                        <a:latin typeface="Cambria Math" panose="02040503050406030204" charset="0"/>
                        <a:ea typeface="宋体" panose="02010600030101010101" pitchFamily="2" charset="-122"/>
                        <a:cs typeface="Cambria Math" panose="02040503050406030204" charset="0"/>
                      </a:rPr>
                      <m:t>𝑝</m:t>
                    </m:r>
                    <m:r>
                      <a:rPr lang="en-US" altLang="zh-CN" sz="2000" i="1">
                        <a:latin typeface="Cambria Math" panose="02040503050406030204" charset="0"/>
                        <a:ea typeface="MS Mincho" charset="0"/>
                        <a:cs typeface="Cambria Math" panose="02040503050406030204" charset="0"/>
                      </a:rPr>
                      <m:t>)</m:t>
                    </m:r>
                  </m:oMath>
                </a14:m>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 其中</a:t>
                </a:r>
                <a14:m>
                  <m:oMath xmlns:m="http://schemas.openxmlformats.org/officeDocument/2006/math">
                    <m:sSub>
                      <m:sSubPr>
                        <m:ctrlPr>
                          <a:rPr lang="en-US" altLang="zh-CN" sz="2000" i="1">
                            <a:latin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cs typeface="Cambria Math" panose="02040503050406030204" charset="0"/>
                          </a:rPr>
                          <m:t>γ</m:t>
                        </m:r>
                      </m:e>
                      <m:sub>
                        <m:r>
                          <m:rPr>
                            <m:sty m:val="p"/>
                          </m:rPr>
                          <a:rPr lang="en-US" altLang="zh-CN" sz="2000" i="1">
                            <a:latin typeface="Cambria Math" panose="02040503050406030204" pitchFamily="18" charset="0"/>
                          </a:rPr>
                          <m:t>j</m:t>
                        </m:r>
                      </m:sub>
                    </m:sSub>
                  </m:oMath>
                </a14:m>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系数</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pitchFamily="18" charset="0"/>
                            <a:ea typeface="MS Mincho" charset="0"/>
                            <a:cs typeface="Cambria Math" panose="02040503050406030204" charset="0"/>
                          </a:rPr>
                          <m:t>𝑋</m:t>
                        </m:r>
                      </m:e>
                      <m:sub>
                        <m:r>
                          <a:rPr lang="en-US" altLang="zh-CN" sz="2000" i="1">
                            <a:latin typeface="Cambria Math" panose="02040503050406030204" charset="0"/>
                            <a:ea typeface="宋体" panose="02010600030101010101" pitchFamily="2" charset="-122"/>
                            <a:cs typeface="Cambria Math" panose="02040503050406030204" charset="0"/>
                          </a:rPr>
                          <m:t>𝑗</m:t>
                        </m:r>
                      </m:sub>
                    </m:sSub>
                  </m:oMath>
                </a14:m>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对</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pitchFamily="18" charset="0"/>
                            <a:ea typeface="MS Mincho" charset="0"/>
                            <a:cs typeface="Cambria Math" panose="02040503050406030204" charset="0"/>
                          </a:rPr>
                          <m:t>𝑍</m:t>
                        </m:r>
                      </m:e>
                      <m:sub>
                        <m:r>
                          <a:rPr lang="en-US" altLang="zh-CN" sz="2000" i="1">
                            <a:latin typeface="Cambria Math" panose="02040503050406030204" pitchFamily="18" charset="0"/>
                            <a:ea typeface="宋体" panose="02010600030101010101" pitchFamily="2" charset="-122"/>
                            <a:cs typeface="Cambria Math" panose="02040503050406030204" charset="0"/>
                          </a:rPr>
                          <m:t>1</m:t>
                        </m:r>
                      </m:sub>
                    </m:sSub>
                  </m:oMath>
                </a14:m>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的回归系数，也就是 </a:t>
                </a:r>
                <a14:m>
                  <m:oMath xmlns:m="http://schemas.openxmlformats.org/officeDocument/2006/math">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pitchFamily="18" charset="0"/>
                            <a:ea typeface="宋体" panose="02010600030101010101" pitchFamily="2" charset="-122"/>
                            <a:cs typeface="Cambria Math" panose="02040503050406030204" charset="0"/>
                          </a:rPr>
                          <m:t>𝑋</m:t>
                        </m:r>
                      </m:e>
                      <m:sub>
                        <m:r>
                          <a:rPr lang="en-US" altLang="zh-CN" sz="2000" i="1">
                            <a:latin typeface="Cambria Math" panose="02040503050406030204" pitchFamily="18" charset="0"/>
                            <a:ea typeface="MS Mincho" charset="0"/>
                            <a:cs typeface="Cambria Math" panose="02040503050406030204" charset="0"/>
                          </a:rPr>
                          <m:t>𝑗</m:t>
                        </m:r>
                      </m:sub>
                    </m:sSub>
                    <m:r>
                      <a:rPr lang="en-US" altLang="zh-CN" sz="2000" i="1">
                        <a:latin typeface="Cambria Math" panose="02040503050406030204" pitchFamily="18" charset="0"/>
                        <a:ea typeface="MS Mincho" charset="0"/>
                        <a:cs typeface="Cambria Math" panose="02040503050406030204" charset="0"/>
                      </a:rPr>
                      <m:t>=</m:t>
                    </m:r>
                    <m:r>
                      <m:rPr>
                        <m:sty m:val="p"/>
                      </m:rPr>
                      <a:rPr lang="el-GR" altLang="zh-CN" sz="2000" i="1">
                        <a:latin typeface="Cambria Math" panose="02040503050406030204" pitchFamily="18" charset="0"/>
                        <a:ea typeface="Cambria Math" panose="02040503050406030204" pitchFamily="18" charset="0"/>
                        <a:cs typeface="Cambria Math" panose="02040503050406030204" charset="0"/>
                      </a:rPr>
                      <m:t>γ</m:t>
                    </m:r>
                    <m:r>
                      <a:rPr lang="en-US" altLang="zh-CN" sz="2000" i="1">
                        <a:latin typeface="Cambria Math" panose="02040503050406030204" pitchFamily="18" charset="0"/>
                        <a:ea typeface="Cambria Math" panose="02040503050406030204" pitchFamily="18" charset="0"/>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pitchFamily="18" charset="0"/>
                            <a:ea typeface="MS Mincho" charset="0"/>
                            <a:cs typeface="Cambria Math" panose="02040503050406030204" charset="0"/>
                          </a:rPr>
                          <m:t>𝑍</m:t>
                        </m:r>
                      </m:e>
                      <m:sub>
                        <m:r>
                          <a:rPr lang="en-US" altLang="zh-CN" sz="2000" i="1">
                            <a:latin typeface="Cambria Math" panose="02040503050406030204" pitchFamily="18" charset="0"/>
                            <a:ea typeface="宋体" panose="02010600030101010101" pitchFamily="2" charset="-122"/>
                            <a:cs typeface="Cambria Math" panose="02040503050406030204" charset="0"/>
                          </a:rPr>
                          <m:t>1</m:t>
                        </m:r>
                      </m:sub>
                    </m:sSub>
                    <m:r>
                      <a:rPr lang="en-US" altLang="zh-CN" sz="2000" b="0" i="1" smtClean="0">
                        <a:latin typeface="Cambria Math" panose="02040503050406030204" pitchFamily="18" charset="0"/>
                        <a:ea typeface="宋体" panose="02010600030101010101" pitchFamily="2" charset="-122"/>
                        <a:cs typeface="Cambria Math" panose="02040503050406030204" charset="0"/>
                      </a:rPr>
                      <m:t>+</m:t>
                    </m:r>
                    <m:sSub>
                      <m:sSubPr>
                        <m:ctrlPr>
                          <a:rPr lang="en-US" altLang="zh-CN" sz="2000" i="1">
                            <a:latin typeface="Cambria Math" panose="02040503050406030204" pitchFamily="18" charset="0"/>
                            <a:ea typeface="宋体" panose="02010600030101010101" pitchFamily="2" charset="-122"/>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𝜀</m:t>
                        </m:r>
                      </m:e>
                      <m:sub>
                        <m:r>
                          <m:rPr>
                            <m:sty m:val="p"/>
                          </m:rPr>
                          <a:rPr lang="en-US" altLang="zh-CN" sz="2000" i="1">
                            <a:latin typeface="Cambria Math" panose="02040503050406030204" pitchFamily="18" charset="0"/>
                            <a:ea typeface="MS Mincho" charset="0"/>
                            <a:cs typeface="Cambria Math" panose="02040503050406030204" charset="0"/>
                          </a:rPr>
                          <m:t>j</m:t>
                        </m:r>
                      </m:sub>
                    </m:sSub>
                  </m:oMath>
                </a14:m>
                <a:endParaRPr lang="en-US" altLang="zh-CN" sz="2000" dirty="0" smtClean="0">
                  <a:latin typeface="Times New Roman" panose="02020603050405020304" charset="0"/>
                  <a:ea typeface="MS Mincho" charset="0"/>
                  <a:cs typeface="Cambria Math" panose="02040503050406030204" charset="0"/>
                </a:endParaRPr>
              </a:p>
              <a:p>
                <a:pPr marL="358775" indent="-358775">
                  <a:lnSpc>
                    <a:spcPct val="180000"/>
                  </a:lnSpc>
                </a:pP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6</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 </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、回到第</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2</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步</a:t>
                </a:r>
                <a:r>
                  <a:rPr lang="zh-CN" altLang="en-US" sz="2000" dirty="0">
                    <a:latin typeface="Times New Roman" panose="02020603050405020304" charset="0"/>
                    <a:ea typeface="宋体" panose="02010600030101010101" pitchFamily="2" charset="-122"/>
                    <a:cs typeface="Times New Roman" panose="02020603050405020304" charset="0"/>
                    <a:sym typeface="+mn-ea"/>
                  </a:rPr>
                  <a:t>，计算</a:t>
                </a:r>
                <a:r>
                  <a:rPr lang="en-US" altLang="zh-CN" sz="2000" dirty="0">
                    <a:latin typeface="Times New Roman" panose="02020603050405020304" charset="0"/>
                    <a:ea typeface="宋体" panose="02010600030101010101" pitchFamily="2" charset="-122"/>
                    <a:cs typeface="Times New Roman" panose="02020603050405020304" charset="0"/>
                    <a:sym typeface="+mn-ea"/>
                  </a:rPr>
                  <a:t>Z</a:t>
                </a:r>
                <a:r>
                  <a:rPr lang="en-US" altLang="zh-CN" sz="2000" baseline="-25000" dirty="0">
                    <a:latin typeface="Times New Roman" panose="02020603050405020304" charset="0"/>
                    <a:ea typeface="宋体" panose="02010600030101010101" pitchFamily="2" charset="-122"/>
                    <a:cs typeface="Times New Roman" panose="02020603050405020304" charset="0"/>
                    <a:sym typeface="+mn-ea"/>
                  </a:rPr>
                  <a:t>2</a:t>
                </a:r>
                <a:r>
                  <a:rPr lang="zh-CN" altLang="en-US" sz="2000" dirty="0">
                    <a:latin typeface="Times New Roman" panose="02020603050405020304" charset="0"/>
                    <a:ea typeface="宋体" panose="02010600030101010101" pitchFamily="2" charset="-122"/>
                    <a:cs typeface="Times New Roman" panose="02020603050405020304" charset="0"/>
                    <a:sym typeface="+mn-ea"/>
                  </a:rPr>
                  <a:t>，按照以上步骤进行循环，可</a:t>
                </a:r>
                <a:r>
                  <a:rPr lang="zh-CN" altLang="en-US" sz="2000" dirty="0" smtClean="0">
                    <a:latin typeface="Times New Roman" panose="02020603050405020304" charset="0"/>
                    <a:ea typeface="宋体" panose="02010600030101010101" pitchFamily="2" charset="-122"/>
                    <a:cs typeface="Times New Roman" panose="02020603050405020304" charset="0"/>
                    <a:sym typeface="+mn-ea"/>
                  </a:rPr>
                  <a:t>得</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Z</a:t>
                </a:r>
                <a:r>
                  <a:rPr lang="en-US" altLang="zh-CN" sz="2000" baseline="-25000" dirty="0" smtClean="0">
                    <a:latin typeface="Times New Roman" panose="02020603050405020304" charset="0"/>
                    <a:ea typeface="宋体" panose="02010600030101010101" pitchFamily="2" charset="-122"/>
                    <a:cs typeface="Times New Roman" panose="02020603050405020304" charset="0"/>
                    <a:sym typeface="+mn-ea"/>
                  </a:rPr>
                  <a:t>1</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,Z</a:t>
                </a:r>
                <a:r>
                  <a:rPr lang="en-US" altLang="zh-CN" sz="2000" baseline="-25000" dirty="0" smtClean="0">
                    <a:latin typeface="Times New Roman" panose="02020603050405020304" charset="0"/>
                    <a:ea typeface="宋体" panose="02010600030101010101" pitchFamily="2" charset="-122"/>
                    <a:cs typeface="Times New Roman" panose="02020603050405020304" charset="0"/>
                    <a:sym typeface="+mn-ea"/>
                  </a:rPr>
                  <a:t>2</a:t>
                </a:r>
                <a:r>
                  <a:rPr lang="en-US" altLang="zh-CN" sz="2000" dirty="0" smtClean="0">
                    <a:latin typeface="Times New Roman" panose="02020603050405020304" charset="0"/>
                    <a:ea typeface="宋体" panose="02010600030101010101" pitchFamily="2" charset="-122"/>
                    <a:cs typeface="Times New Roman" panose="02020603050405020304" charset="0"/>
                    <a:sym typeface="+mn-ea"/>
                  </a:rPr>
                  <a:t>…,</a:t>
                </a:r>
                <a:r>
                  <a:rPr lang="en-US" altLang="zh-CN" sz="2000" dirty="0" err="1" smtClean="0">
                    <a:latin typeface="Times New Roman" panose="02020603050405020304" charset="0"/>
                    <a:ea typeface="宋体" panose="02010600030101010101" pitchFamily="2" charset="-122"/>
                    <a:cs typeface="Times New Roman" panose="02020603050405020304" charset="0"/>
                    <a:sym typeface="+mn-ea"/>
                  </a:rPr>
                  <a:t>Z</a:t>
                </a:r>
                <a:r>
                  <a:rPr lang="en-US" altLang="zh-CN" sz="2000" baseline="-25000" dirty="0" err="1" smtClean="0">
                    <a:latin typeface="Times New Roman" panose="02020603050405020304" charset="0"/>
                    <a:ea typeface="宋体" panose="02010600030101010101" pitchFamily="2" charset="-122"/>
                    <a:cs typeface="Times New Roman" panose="02020603050405020304" charset="0"/>
                    <a:sym typeface="+mn-ea"/>
                  </a:rPr>
                  <a:t>m</a:t>
                </a:r>
                <a:endParaRPr lang="en-US" altLang="zh-CN" sz="2000" baseline="-25000" dirty="0" smtClean="0">
                  <a:latin typeface="Times New Roman" panose="02020603050405020304" charset="0"/>
                  <a:ea typeface="宋体" panose="02010600030101010101" pitchFamily="2" charset="-122"/>
                  <a:cs typeface="Times New Roman" panose="02020603050405020304"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706133" y="1642752"/>
                <a:ext cx="11134768" cy="4771371"/>
              </a:xfrm>
              <a:prstGeom prst="rect">
                <a:avLst/>
              </a:prstGeom>
              <a:blipFill rotWithShape="0">
                <a:blip r:embed="rId8"/>
                <a:stretch>
                  <a:fillRect l="-602"/>
                </a:stretch>
              </a:blipFill>
            </p:spPr>
            <p:txBody>
              <a:bodyPr/>
              <a:lstStyle/>
              <a:p>
                <a:r>
                  <a:rPr lang="zh-CN" altLang="en-US">
                    <a:noFill/>
                  </a:rPr>
                  <a:t> </a:t>
                </a:r>
              </a:p>
            </p:txBody>
          </p:sp>
        </mc:Fallback>
      </mc:AlternateContent>
      <p:sp>
        <p:nvSpPr>
          <p:cNvPr id="10" name="文本框 9"/>
          <p:cNvSpPr txBox="1"/>
          <p:nvPr/>
        </p:nvSpPr>
        <p:spPr>
          <a:xfrm>
            <a:off x="661222" y="6247129"/>
            <a:ext cx="8294370" cy="583565"/>
          </a:xfrm>
          <a:prstGeom prst="rect">
            <a:avLst/>
          </a:prstGeom>
          <a:noFill/>
        </p:spPr>
        <p:txBody>
          <a:bodyPr wrap="none" rtlCol="0" anchor="t">
            <a:spAutoFit/>
          </a:bodyPr>
          <a:lstStyle/>
          <a:p>
            <a:pPr algn="l">
              <a:lnSpc>
                <a:spcPct val="160000"/>
              </a:lnSpc>
              <a:buClrTx/>
              <a:buSzTx/>
              <a:buFontTx/>
            </a:pP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在计算Z</a:t>
            </a:r>
            <a:r>
              <a:rPr lang="zh-CN" altLang="en-US" sz="2000" baseline="-25000" dirty="0">
                <a:solidFill>
                  <a:schemeClr val="tx1"/>
                </a:solidFill>
                <a:latin typeface="Times New Roman" panose="02020603050405020304" charset="0"/>
                <a:ea typeface="宋体" panose="02010600030101010101" pitchFamily="2" charset="-122"/>
                <a:cs typeface="Times New Roman" panose="02020603050405020304" charset="0"/>
                <a:sym typeface="+mn-ea"/>
              </a:rPr>
              <a:t>1</a:t>
            </a:r>
            <a:r>
              <a:rPr lang="zh-CN" altLang="en-US" sz="2000" dirty="0">
                <a:solidFill>
                  <a:schemeClr val="tx1"/>
                </a:solidFill>
                <a:latin typeface="Times New Roman" panose="02020603050405020304" charset="0"/>
                <a:ea typeface="宋体" panose="02010600030101010101" pitchFamily="2" charset="-122"/>
                <a:cs typeface="Times New Roman" panose="02020603050405020304" charset="0"/>
                <a:sym typeface="+mn-ea"/>
              </a:rPr>
              <a:t>时，偏最小二乘将最大权重赋给与响应变量相关性最强的变量。</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3" name="文本框 2"/>
          <p:cNvSpPr txBox="1"/>
          <p:nvPr/>
        </p:nvSpPr>
        <p:spPr>
          <a:xfrm>
            <a:off x="662305" y="1004570"/>
            <a:ext cx="10767060" cy="398780"/>
          </a:xfrm>
          <a:prstGeom prst="rect">
            <a:avLst/>
          </a:prstGeom>
          <a:solidFill>
            <a:schemeClr val="accent1">
              <a:lumMod val="75000"/>
              <a:alpha val="20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利用</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plsr( ) </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函数</a:t>
            </a:r>
            <a:r>
              <a:rPr lang="zh-CN" altLang="en-US" sz="2000">
                <a:latin typeface="Times New Roman" panose="02020603050405020304" charset="0"/>
                <a:ea typeface="宋体" panose="02010600030101010101" pitchFamily="2" charset="-122"/>
                <a:cs typeface="Times New Roman" panose="02020603050405020304" charset="0"/>
              </a:rPr>
              <a:t>可拟合偏最小二乘回归模型，函数在</a:t>
            </a:r>
            <a:r>
              <a:rPr lang="en-US" altLang="zh-CN" sz="2000">
                <a:latin typeface="Times New Roman" panose="02020603050405020304" charset="0"/>
                <a:ea typeface="宋体" panose="02010600030101010101" pitchFamily="2" charset="-122"/>
                <a:cs typeface="Times New Roman" panose="02020603050405020304" charset="0"/>
              </a:rPr>
              <a:t>pls</a:t>
            </a:r>
            <a:r>
              <a:rPr lang="zh-CN" altLang="en-US" sz="2000">
                <a:latin typeface="Times New Roman" panose="02020603050405020304" charset="0"/>
                <a:ea typeface="宋体" panose="02010600030101010101" pitchFamily="2" charset="-122"/>
                <a:cs typeface="Times New Roman" panose="02020603050405020304" charset="0"/>
              </a:rPr>
              <a:t>库中，句法与</a:t>
            </a:r>
            <a:r>
              <a:rPr lang="en-US" altLang="zh-CN" sz="2000">
                <a:latin typeface="Times New Roman" panose="02020603050405020304" charset="0"/>
                <a:ea typeface="宋体" panose="02010600030101010101" pitchFamily="2" charset="-122"/>
                <a:cs typeface="Times New Roman" panose="02020603050405020304" charset="0"/>
              </a:rPr>
              <a:t>pcr( ) </a:t>
            </a:r>
            <a:r>
              <a:rPr lang="zh-CN" altLang="en-US" sz="2000">
                <a:latin typeface="Times New Roman" panose="02020603050405020304" charset="0"/>
                <a:ea typeface="宋体" panose="02010600030101010101" pitchFamily="2" charset="-122"/>
                <a:cs typeface="Times New Roman" panose="02020603050405020304" charset="0"/>
              </a:rPr>
              <a:t>函数句法相似。</a:t>
            </a:r>
          </a:p>
        </p:txBody>
      </p:sp>
      <p:pic>
        <p:nvPicPr>
          <p:cNvPr id="8" name="图片 7"/>
          <p:cNvPicPr>
            <a:picLocks noChangeAspect="1"/>
          </p:cNvPicPr>
          <p:nvPr/>
        </p:nvPicPr>
        <p:blipFill>
          <a:blip r:embed="rId4"/>
          <a:stretch>
            <a:fillRect/>
          </a:stretch>
        </p:blipFill>
        <p:spPr>
          <a:xfrm>
            <a:off x="802640" y="1494790"/>
            <a:ext cx="7050405" cy="5226685"/>
          </a:xfrm>
          <a:prstGeom prst="rect">
            <a:avLst/>
          </a:prstGeom>
        </p:spPr>
      </p:pic>
      <p:sp>
        <p:nvSpPr>
          <p:cNvPr id="2" name="灯片编号占位符 1"/>
          <p:cNvSpPr>
            <a:spLocks noGrp="1"/>
          </p:cNvSpPr>
          <p:nvPr>
            <p:ph type="sldNum" sz="quarter" idx="12"/>
          </p:nvPr>
        </p:nvSpPr>
        <p:spPr/>
        <p:txBody>
          <a:bodyPr/>
          <a:lstStyle/>
          <a:p>
            <a:fld id="{565CE74E-AB26-4998-AD42-012C4C1AD076}" type="slidenum">
              <a:rPr lang="zh-CN" altLang="en-US" smtClean="0"/>
              <a:t>74</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4" name="文本框 3"/>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偏最小二乘</a:t>
            </a:r>
          </a:p>
        </p:txBody>
      </p:sp>
      <p:sp>
        <p:nvSpPr>
          <p:cNvPr id="5" name="矩形 4"/>
          <p:cNvSpPr/>
          <p:nvPr/>
        </p:nvSpPr>
        <p:spPr>
          <a:xfrm>
            <a:off x="2689412" y="3388659"/>
            <a:ext cx="609600" cy="3585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36418" y="5262855"/>
            <a:ext cx="609600" cy="3585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A9D18E"/>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 name="文本框 4"/>
          <p:cNvSpPr txBox="1"/>
          <p:nvPr/>
        </p:nvSpPr>
        <p:spPr>
          <a:xfrm>
            <a:off x="798195" y="1163320"/>
            <a:ext cx="9144000" cy="398780"/>
          </a:xfrm>
          <a:prstGeom prst="rect">
            <a:avLst/>
          </a:prstGeom>
          <a:solidFill>
            <a:schemeClr val="accent1">
              <a:lumMod val="75000"/>
              <a:alpha val="20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测试交叉验证误差最小时的</a:t>
            </a:r>
            <a:r>
              <a:rPr lang="en-US" altLang="zh-CN" sz="2000">
                <a:latin typeface="Times New Roman" panose="02020603050405020304" charset="0"/>
                <a:ea typeface="宋体" panose="02010600030101010101" pitchFamily="2" charset="-122"/>
                <a:cs typeface="Times New Roman" panose="02020603050405020304" charset="0"/>
              </a:rPr>
              <a:t>M</a:t>
            </a:r>
            <a:r>
              <a:rPr lang="zh-CN" altLang="en-US" sz="2000">
                <a:latin typeface="Times New Roman" panose="02020603050405020304" charset="0"/>
                <a:ea typeface="宋体" panose="02010600030101010101" pitchFamily="2" charset="-122"/>
                <a:cs typeface="Times New Roman" panose="02020603050405020304" charset="0"/>
              </a:rPr>
              <a:t>的值，这里</a:t>
            </a:r>
            <a:r>
              <a:rPr lang="en-US" altLang="zh-CN" sz="2000">
                <a:latin typeface="Times New Roman" panose="02020603050405020304" charset="0"/>
                <a:ea typeface="宋体" panose="02010600030101010101" pitchFamily="2" charset="-122"/>
                <a:cs typeface="Times New Roman" panose="02020603050405020304" charset="0"/>
              </a:rPr>
              <a:t>M=1</a:t>
            </a:r>
            <a:r>
              <a:rPr lang="zh-CN" altLang="en-US" sz="2000">
                <a:latin typeface="Times New Roman" panose="02020603050405020304" charset="0"/>
                <a:ea typeface="宋体" panose="02010600030101010101" pitchFamily="2" charset="-122"/>
                <a:cs typeface="Times New Roman" panose="02020603050405020304" charset="0"/>
              </a:rPr>
              <a:t>，并计算与之相应的</a:t>
            </a:r>
            <a:r>
              <a:rPr lang="en-US" altLang="zh-CN" sz="2000">
                <a:latin typeface="Times New Roman" panose="02020603050405020304" charset="0"/>
                <a:ea typeface="宋体" panose="02010600030101010101" pitchFamily="2" charset="-122"/>
                <a:cs typeface="Times New Roman" panose="02020603050405020304" charset="0"/>
              </a:rPr>
              <a:t>MSE</a:t>
            </a:r>
            <a:r>
              <a:rPr lang="zh-CN" altLang="en-US" sz="2000">
                <a:latin typeface="Times New Roman" panose="02020603050405020304" charset="0"/>
                <a:ea typeface="宋体" panose="02010600030101010101" pitchFamily="2" charset="-122"/>
                <a:cs typeface="Times New Roman" panose="02020603050405020304" charset="0"/>
              </a:rPr>
              <a:t>。</a:t>
            </a:r>
          </a:p>
        </p:txBody>
      </p:sp>
      <p:sp>
        <p:nvSpPr>
          <p:cNvPr id="6" name="文本框 5"/>
          <p:cNvSpPr txBox="1"/>
          <p:nvPr/>
        </p:nvSpPr>
        <p:spPr>
          <a:xfrm>
            <a:off x="798195" y="3093720"/>
            <a:ext cx="8361045" cy="398780"/>
          </a:xfrm>
          <a:prstGeom prst="rect">
            <a:avLst/>
          </a:prstGeom>
          <a:solidFill>
            <a:schemeClr val="accent1">
              <a:lumMod val="75000"/>
              <a:alpha val="20000"/>
            </a:schemeClr>
          </a:solid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使用交叉验证选取</a:t>
            </a:r>
            <a:r>
              <a:rPr lang="en-US" altLang="zh-CN" sz="2000">
                <a:latin typeface="Times New Roman" panose="02020603050405020304" charset="0"/>
                <a:ea typeface="宋体" panose="02010600030101010101" pitchFamily="2" charset="-122"/>
                <a:cs typeface="Times New Roman" panose="02020603050405020304" charset="0"/>
              </a:rPr>
              <a:t>M=1</a:t>
            </a:r>
            <a:r>
              <a:rPr lang="zh-CN" altLang="en-US" sz="2000">
                <a:latin typeface="Times New Roman" panose="02020603050405020304" charset="0"/>
                <a:ea typeface="宋体" panose="02010600030101010101" pitchFamily="2" charset="-122"/>
                <a:cs typeface="Times New Roman" panose="02020603050405020304" charset="0"/>
              </a:rPr>
              <a:t>个成分在整个数据集上建立的</a:t>
            </a:r>
            <a:r>
              <a:rPr lang="en-US" altLang="zh-CN" sz="2000">
                <a:latin typeface="Times New Roman" panose="02020603050405020304" charset="0"/>
                <a:ea typeface="宋体" panose="02010600030101010101" pitchFamily="2" charset="-122"/>
                <a:cs typeface="Times New Roman" panose="02020603050405020304" charset="0"/>
              </a:rPr>
              <a:t>PLS</a:t>
            </a:r>
            <a:r>
              <a:rPr lang="zh-CN" altLang="en-US" sz="2000">
                <a:latin typeface="Times New Roman" panose="02020603050405020304" charset="0"/>
                <a:ea typeface="宋体" panose="02010600030101010101" pitchFamily="2" charset="-122"/>
                <a:cs typeface="Times New Roman" panose="02020603050405020304" charset="0"/>
              </a:rPr>
              <a:t>模型</a:t>
            </a:r>
          </a:p>
        </p:txBody>
      </p:sp>
      <p:sp>
        <p:nvSpPr>
          <p:cNvPr id="2" name="灯片编号占位符 1"/>
          <p:cNvSpPr>
            <a:spLocks noGrp="1"/>
          </p:cNvSpPr>
          <p:nvPr>
            <p:ph type="sldNum" sz="quarter" idx="12"/>
          </p:nvPr>
        </p:nvSpPr>
        <p:spPr/>
        <p:txBody>
          <a:bodyPr/>
          <a:lstStyle/>
          <a:p>
            <a:fld id="{565CE74E-AB26-4998-AD42-012C4C1AD076}" type="slidenum">
              <a:rPr lang="zh-CN" altLang="en-US" smtClean="0"/>
              <a:t>75</a:t>
            </a:fld>
            <a:endParaRPr lang="zh-CN" altLang="en-US"/>
          </a:p>
        </p:txBody>
      </p:sp>
      <p:sp>
        <p:nvSpPr>
          <p:cNvPr id="17" name="同侧圆角矩形 16"/>
          <p:cNvSpPr/>
          <p:nvPr/>
        </p:nvSpPr>
        <p:spPr>
          <a:xfrm>
            <a:off x="9565640" y="0"/>
            <a:ext cx="2370455" cy="523875"/>
          </a:xfrm>
          <a:prstGeom prst="round2SameRect">
            <a:avLst>
              <a:gd name="adj1" fmla="val 0"/>
              <a:gd name="adj2" fmla="val 50000"/>
            </a:avLst>
          </a:prstGeom>
          <a:solidFill>
            <a:srgbClr val="A9D18E">
              <a:alpha val="64000"/>
            </a:srgbClr>
          </a:solidFill>
          <a:ln>
            <a:noFill/>
          </a:ln>
          <a:effectLst>
            <a:outerShdw blurRad="50800" dist="38100" dir="5400000" algn="t" rotWithShape="0">
              <a:srgbClr val="92D05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7" name="文本框 6"/>
          <p:cNvSpPr txBox="1"/>
          <p:nvPr/>
        </p:nvSpPr>
        <p:spPr>
          <a:xfrm>
            <a:off x="196808" y="291559"/>
            <a:ext cx="2876550" cy="521970"/>
          </a:xfrm>
          <a:prstGeom prst="rect">
            <a:avLst/>
          </a:prstGeom>
          <a:noFill/>
        </p:spPr>
        <p:txBody>
          <a:bodyPr wrap="square" rtlCol="0">
            <a:spAutoFit/>
          </a:bodyPr>
          <a:lstStyle/>
          <a:p>
            <a:pPr algn="l"/>
            <a:r>
              <a:rPr lang="zh-CN" altLang="en-US" sz="2800" b="1">
                <a:solidFill>
                  <a:schemeClr val="bg1"/>
                </a:solidFill>
                <a:sym typeface="+mn-ea"/>
              </a:rPr>
              <a:t>偏最小二乘</a:t>
            </a:r>
          </a:p>
        </p:txBody>
      </p:sp>
      <p:pic>
        <p:nvPicPr>
          <p:cNvPr id="8" name="图片 7"/>
          <p:cNvPicPr>
            <a:picLocks noChangeAspect="1"/>
          </p:cNvPicPr>
          <p:nvPr/>
        </p:nvPicPr>
        <p:blipFill>
          <a:blip r:embed="rId4"/>
          <a:stretch>
            <a:fillRect/>
          </a:stretch>
        </p:blipFill>
        <p:spPr>
          <a:xfrm>
            <a:off x="1366520" y="1823085"/>
            <a:ext cx="5857875" cy="1009650"/>
          </a:xfrm>
          <a:prstGeom prst="rect">
            <a:avLst/>
          </a:prstGeom>
        </p:spPr>
      </p:pic>
      <p:pic>
        <p:nvPicPr>
          <p:cNvPr id="9" name="图片 8"/>
          <p:cNvPicPr>
            <a:picLocks noChangeAspect="1"/>
          </p:cNvPicPr>
          <p:nvPr/>
        </p:nvPicPr>
        <p:blipFill>
          <a:blip r:embed="rId5"/>
          <a:stretch>
            <a:fillRect/>
          </a:stretch>
        </p:blipFill>
        <p:spPr>
          <a:xfrm>
            <a:off x="1366520" y="3753485"/>
            <a:ext cx="6739255" cy="250126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65CE74E-AB26-4998-AD42-012C4C1AD076}" type="slidenum">
              <a:rPr lang="zh-CN" altLang="en-US" smtClean="0"/>
              <a:t>76</a:t>
            </a:fld>
            <a:endParaRPr lang="zh-CN" altLang="en-US"/>
          </a:p>
        </p:txBody>
      </p:sp>
      <p:grpSp>
        <p:nvGrpSpPr>
          <p:cNvPr id="4" name="组合 3"/>
          <p:cNvGrpSpPr/>
          <p:nvPr/>
        </p:nvGrpSpPr>
        <p:grpSpPr>
          <a:xfrm>
            <a:off x="-10795" y="241300"/>
            <a:ext cx="3237865" cy="622935"/>
            <a:chOff x="1" y="238656"/>
            <a:chExt cx="2139695" cy="568740"/>
          </a:xfrm>
          <a:solidFill>
            <a:srgbClr val="BFBFBF"/>
          </a:solidFill>
        </p:grpSpPr>
        <p:sp>
          <p:nvSpPr>
            <p:cNvPr id="6"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高维数据的问题</a:t>
            </a:r>
          </a:p>
        </p:txBody>
      </p:sp>
      <p:sp>
        <p:nvSpPr>
          <p:cNvPr id="17" name="同侧圆角矩形 16"/>
          <p:cNvSpPr/>
          <p:nvPr/>
        </p:nvSpPr>
        <p:spPr>
          <a:xfrm>
            <a:off x="9565640" y="0"/>
            <a:ext cx="2370455" cy="523875"/>
          </a:xfrm>
          <a:prstGeom prst="round2SameRect">
            <a:avLst>
              <a:gd name="adj1" fmla="val 0"/>
              <a:gd name="adj2" fmla="val 50000"/>
            </a:avLst>
          </a:prstGeom>
          <a:solidFill>
            <a:srgbClr val="BFBFBF">
              <a:alpha val="64000"/>
            </a:srgbClr>
          </a:solidFill>
          <a:ln>
            <a:noFill/>
          </a:ln>
          <a:effectLst>
            <a:outerShdw blurRad="50800" dist="38100" dir="5400000" algn="t" rotWithShape="0">
              <a:srgbClr val="BFBFBF">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高维问题</a:t>
            </a:r>
          </a:p>
        </p:txBody>
      </p:sp>
      <mc:AlternateContent xmlns:mc="http://schemas.openxmlformats.org/markup-compatibility/2006" xmlns:a14="http://schemas.microsoft.com/office/drawing/2010/main">
        <mc:Choice Requires="a14">
          <p:sp>
            <p:nvSpPr>
              <p:cNvPr id="10" name="文本框 9"/>
              <p:cNvSpPr txBox="1"/>
              <p:nvPr/>
            </p:nvSpPr>
            <p:spPr>
              <a:xfrm>
                <a:off x="559435" y="1257300"/>
                <a:ext cx="5967730" cy="398780"/>
              </a:xfrm>
              <a:prstGeom prst="rect">
                <a:avLst/>
              </a:prstGeom>
              <a:noFill/>
            </p:spPr>
            <p:txBody>
              <a:bodyPr wrap="square" rtlCol="0">
                <a:spAutoFit/>
              </a:bodyPr>
              <a:lstStyle/>
              <a:p>
                <a:r>
                  <a:rPr lang="zh-CN" altLang="en-US" sz="2000" b="1">
                    <a:latin typeface="宋体" panose="02010600030101010101" pitchFamily="2" charset="-122"/>
                    <a:ea typeface="宋体" panose="02010600030101010101" pitchFamily="2" charset="-122"/>
                    <a:cs typeface="宋体" panose="02010600030101010101" pitchFamily="2" charset="-122"/>
                  </a:rPr>
                  <a:t>低维数据：</a:t>
                </a:r>
                <a:r>
                  <a:rPr lang="zh-CN" altLang="en-US" sz="2000">
                    <a:latin typeface="宋体" panose="02010600030101010101" pitchFamily="2" charset="-122"/>
                    <a:ea typeface="宋体" panose="02010600030101010101" pitchFamily="2" charset="-122"/>
                    <a:cs typeface="宋体" panose="02010600030101010101" pitchFamily="2" charset="-122"/>
                  </a:rPr>
                  <a:t>观测数远大于特征数，</a:t>
                </a:r>
                <a14:m>
                  <m:oMath xmlns:m="http://schemas.openxmlformats.org/officeDocument/2006/math">
                    <m:r>
                      <a:rPr lang="en-US" altLang="zh-CN" sz="2000" i="1">
                        <a:latin typeface="Cambria Math" panose="02040503050406030204" charset="0"/>
                        <a:ea typeface="宋体" panose="02010600030101010101" pitchFamily="2" charset="-122"/>
                        <a:cs typeface="Cambria Math" panose="02040503050406030204" charset="0"/>
                      </a:rPr>
                      <m:t>𝑛</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宋体" panose="02010600030101010101" pitchFamily="2" charset="-122"/>
                        <a:cs typeface="Cambria Math" panose="02040503050406030204" charset="0"/>
                      </a:rPr>
                      <m:t>𝑝</m:t>
                    </m:r>
                  </m:oMath>
                </a14:m>
                <a:endParaRPr lang="en-US" altLang="zh-CN" sz="2000" i="1">
                  <a:latin typeface="Cambria Math" panose="02040503050406030204" charset="0"/>
                  <a:ea typeface="宋体" panose="02010600030101010101" pitchFamily="2" charset="-122"/>
                  <a:cs typeface="Cambria Math" panose="02040503050406030204"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59435" y="1257300"/>
                <a:ext cx="5967730" cy="39878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59435" y="1917700"/>
                <a:ext cx="6057900" cy="398780"/>
              </a:xfrm>
              <a:prstGeom prst="rect">
                <a:avLst/>
              </a:prstGeom>
              <a:noFill/>
            </p:spPr>
            <p:txBody>
              <a:bodyPr wrap="square" rtlCol="0">
                <a:spAutoFit/>
              </a:bodyPr>
              <a:lstStyle/>
              <a:p>
                <a:r>
                  <a:rPr lang="zh-CN" altLang="en-US" sz="2000" b="1">
                    <a:latin typeface="宋体" panose="02010600030101010101" pitchFamily="2" charset="-122"/>
                    <a:ea typeface="宋体" panose="02010600030101010101" pitchFamily="2" charset="-122"/>
                    <a:cs typeface="宋体" panose="02010600030101010101" pitchFamily="2" charset="-122"/>
                  </a:rPr>
                  <a:t>高维数据：</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特征数</a:t>
                </a:r>
                <a:r>
                  <a:rPr lang="zh-CN" altLang="en-US" sz="2000">
                    <a:latin typeface="宋体" panose="02010600030101010101" pitchFamily="2" charset="-122"/>
                    <a:ea typeface="宋体" panose="02010600030101010101" pitchFamily="2" charset="-122"/>
                    <a:cs typeface="宋体" panose="02010600030101010101" pitchFamily="2" charset="-122"/>
                  </a:rPr>
                  <a:t>比</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观测数大</a:t>
                </a:r>
                <a:r>
                  <a:rPr lang="zh-CN" altLang="en-US" sz="200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r>
                      <a:rPr lang="en-US" altLang="zh-CN" sz="2000" i="1">
                        <a:latin typeface="Cambria Math" panose="02040503050406030204" charset="0"/>
                        <a:ea typeface="宋体" panose="02010600030101010101" pitchFamily="2" charset="-122"/>
                        <a:cs typeface="Cambria Math" panose="02040503050406030204" charset="0"/>
                      </a:rPr>
                      <m:t>𝑝</m:t>
                    </m:r>
                    <m:r>
                      <a:rPr lang="en-US" altLang="zh-CN" sz="2000" i="1">
                        <a:latin typeface="Cambria Math" panose="02040503050406030204" charset="0"/>
                        <a:ea typeface="MS Mincho" charset="0"/>
                        <a:cs typeface="Cambria Math" panose="02040503050406030204" charset="0"/>
                      </a:rPr>
                      <m:t>&gt;</m:t>
                    </m:r>
                    <m:r>
                      <a:rPr lang="en-US" altLang="zh-CN" sz="2000" i="1">
                        <a:latin typeface="Cambria Math" panose="02040503050406030204" charset="0"/>
                        <a:ea typeface="宋体" panose="02010600030101010101" pitchFamily="2" charset="-122"/>
                        <a:cs typeface="Cambria Math" panose="02040503050406030204" charset="0"/>
                      </a:rPr>
                      <m:t>𝑛</m:t>
                    </m:r>
                  </m:oMath>
                </a14:m>
                <a:endParaRPr lang="en-US" altLang="zh-CN" sz="2000" i="1">
                  <a:latin typeface="Cambria Math" panose="02040503050406030204" charset="0"/>
                  <a:ea typeface="宋体" panose="02010600030101010101" pitchFamily="2" charset="-122"/>
                  <a:cs typeface="Cambria Math" panose="02040503050406030204"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59435" y="1917700"/>
                <a:ext cx="6057900" cy="398780"/>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6"/>
          <a:srcRect r="8439" b="18224"/>
          <a:stretch>
            <a:fillRect/>
          </a:stretch>
        </p:blipFill>
        <p:spPr>
          <a:xfrm>
            <a:off x="2858135" y="3114675"/>
            <a:ext cx="6476365" cy="2906395"/>
          </a:xfrm>
          <a:prstGeom prst="rect">
            <a:avLst/>
          </a:prstGeom>
        </p:spPr>
      </p:pic>
      <p:sp>
        <p:nvSpPr>
          <p:cNvPr id="13" name="文本框 12"/>
          <p:cNvSpPr txBox="1"/>
          <p:nvPr/>
        </p:nvSpPr>
        <p:spPr>
          <a:xfrm>
            <a:off x="3363595" y="6097270"/>
            <a:ext cx="5664200" cy="583565"/>
          </a:xfrm>
          <a:prstGeom prst="rect">
            <a:avLst/>
          </a:prstGeom>
          <a:noFill/>
        </p:spPr>
        <p:txBody>
          <a:bodyPr wrap="square" rtlCol="0">
            <a:spAutoFit/>
          </a:bodyPr>
          <a:lstStyle/>
          <a:p>
            <a:pPr algn="ctr"/>
            <a:r>
              <a:rPr lang="zh-CN" altLang="en-US" sz="1600"/>
              <a:t>左：低维最小二乘回归；右：</a:t>
            </a:r>
            <a:r>
              <a:rPr lang="en-US" altLang="zh-CN" sz="1600"/>
              <a:t>n=2</a:t>
            </a:r>
            <a:r>
              <a:rPr lang="zh-CN" altLang="en-US" sz="1600"/>
              <a:t>个观测和两个系数估计（</a:t>
            </a:r>
            <a:r>
              <a:rPr lang="en-US" altLang="zh-CN" sz="1600"/>
              <a:t>1</a:t>
            </a:r>
            <a:r>
              <a:rPr lang="zh-CN" altLang="en-US" sz="1600"/>
              <a:t>个截距和</a:t>
            </a:r>
            <a:r>
              <a:rPr lang="en-US" altLang="zh-CN" sz="1600"/>
              <a:t>1</a:t>
            </a:r>
            <a:r>
              <a:rPr lang="zh-CN" altLang="en-US" sz="1600"/>
              <a:t>个系数）的最小二乘回归。</a:t>
            </a:r>
          </a:p>
        </p:txBody>
      </p:sp>
      <p:sp>
        <p:nvSpPr>
          <p:cNvPr id="14" name="文本框 13"/>
          <p:cNvSpPr txBox="1"/>
          <p:nvPr/>
        </p:nvSpPr>
        <p:spPr>
          <a:xfrm>
            <a:off x="559435" y="2485390"/>
            <a:ext cx="10680065" cy="460375"/>
          </a:xfrm>
          <a:prstGeom prst="rect">
            <a:avLst/>
          </a:prstGeom>
          <a:noFill/>
        </p:spPr>
        <p:txBody>
          <a:bodyPr wrap="square" rtlCol="0">
            <a:spAutoFit/>
          </a:bodyPr>
          <a:lstStyle/>
          <a:p>
            <a:pPr>
              <a:lnSpc>
                <a:spcPct val="120000"/>
              </a:lnSpc>
            </a:pPr>
            <a:r>
              <a:rPr lang="zh-CN" altLang="en-US" sz="2000">
                <a:latin typeface="Times New Roman" panose="02020603050405020304" charset="0"/>
                <a:ea typeface="宋体" panose="02010600030101010101" pitchFamily="2" charset="-122"/>
                <a:cs typeface="Times New Roman" panose="02020603050405020304" charset="0"/>
              </a:rPr>
              <a:t>图显示了</a:t>
            </a:r>
            <a:r>
              <a:rPr lang="en-US" altLang="zh-CN" sz="2000">
                <a:latin typeface="Times New Roman" panose="02020603050405020304" charset="0"/>
                <a:ea typeface="宋体" panose="02010600030101010101" pitchFamily="2" charset="-122"/>
                <a:cs typeface="Times New Roman" panose="02020603050405020304" charset="0"/>
              </a:rPr>
              <a:t>p=1</a:t>
            </a:r>
            <a:r>
              <a:rPr lang="zh-CN" altLang="en-US" sz="2000">
                <a:latin typeface="Times New Roman" panose="02020603050405020304" charset="0"/>
                <a:ea typeface="宋体" panose="02010600030101010101" pitchFamily="2" charset="-122"/>
                <a:cs typeface="Times New Roman" panose="02020603050405020304" charset="0"/>
              </a:rPr>
              <a:t>时，</a:t>
            </a:r>
            <a:r>
              <a:rPr lang="en-US" altLang="zh-CN" sz="2000">
                <a:latin typeface="Times New Roman" panose="02020603050405020304" charset="0"/>
                <a:ea typeface="宋体" panose="02010600030101010101" pitchFamily="2" charset="-122"/>
                <a:cs typeface="Times New Roman" panose="02020603050405020304" charset="0"/>
              </a:rPr>
              <a:t>n=20</a:t>
            </a:r>
            <a:r>
              <a:rPr lang="zh-CN" altLang="en-US" sz="2000">
                <a:latin typeface="Times New Roman" panose="02020603050405020304" charset="0"/>
                <a:ea typeface="宋体" panose="02010600030101010101" pitchFamily="2" charset="-122"/>
                <a:cs typeface="Times New Roman" panose="02020603050405020304" charset="0"/>
              </a:rPr>
              <a:t>以及</a:t>
            </a:r>
            <a:r>
              <a:rPr lang="en-US" altLang="zh-CN" sz="2000">
                <a:latin typeface="Times New Roman" panose="02020603050405020304" charset="0"/>
                <a:ea typeface="宋体" panose="02010600030101010101" pitchFamily="2" charset="-122"/>
                <a:cs typeface="Times New Roman" panose="02020603050405020304" charset="0"/>
              </a:rPr>
              <a:t>n=2</a:t>
            </a:r>
            <a:r>
              <a:rPr lang="zh-CN" altLang="en-US" sz="2000">
                <a:latin typeface="Times New Roman" panose="02020603050405020304" charset="0"/>
                <a:ea typeface="宋体" panose="02010600030101010101" pitchFamily="2" charset="-122"/>
                <a:cs typeface="Times New Roman" panose="02020603050405020304" charset="0"/>
              </a:rPr>
              <a:t>时，采用最小二乘拟合的情况。</a:t>
            </a:r>
          </a:p>
        </p:txBody>
      </p:sp>
      <p:sp>
        <p:nvSpPr>
          <p:cNvPr id="15" name="文本框 14"/>
          <p:cNvSpPr txBox="1"/>
          <p:nvPr/>
        </p:nvSpPr>
        <p:spPr>
          <a:xfrm>
            <a:off x="294640" y="4219575"/>
            <a:ext cx="2473325" cy="706755"/>
          </a:xfrm>
          <a:prstGeom prst="rect">
            <a:avLst/>
          </a:prstGeom>
          <a:noFill/>
        </p:spPr>
        <p:txBody>
          <a:bodyPr wrap="square" rtlCol="0">
            <a:spAutoFit/>
          </a:bodyPr>
          <a:lstStyle/>
          <a:p>
            <a:pPr algn="ctr"/>
            <a:r>
              <a:rPr lang="zh-CN" altLang="en-US" sz="2000">
                <a:solidFill>
                  <a:srgbClr val="FF0000"/>
                </a:solidFill>
              </a:rPr>
              <a:t>无法很好拟合</a:t>
            </a:r>
          </a:p>
          <a:p>
            <a:pPr algn="ctr"/>
            <a:r>
              <a:rPr lang="zh-CN" altLang="en-US" sz="2000">
                <a:solidFill>
                  <a:srgbClr val="FF0000"/>
                </a:solidFill>
              </a:rPr>
              <a:t>但接近</a:t>
            </a:r>
          </a:p>
        </p:txBody>
      </p:sp>
      <p:sp>
        <p:nvSpPr>
          <p:cNvPr id="16" name="文本框 15"/>
          <p:cNvSpPr txBox="1"/>
          <p:nvPr/>
        </p:nvSpPr>
        <p:spPr>
          <a:xfrm>
            <a:off x="9396730" y="4219575"/>
            <a:ext cx="1849755" cy="398780"/>
          </a:xfrm>
          <a:prstGeom prst="rect">
            <a:avLst/>
          </a:prstGeom>
          <a:noFill/>
        </p:spPr>
        <p:txBody>
          <a:bodyPr wrap="square" rtlCol="0">
            <a:spAutoFit/>
          </a:bodyPr>
          <a:lstStyle/>
          <a:p>
            <a:pPr algn="ctr"/>
            <a:r>
              <a:rPr lang="zh-CN" altLang="en-US" sz="2000">
                <a:solidFill>
                  <a:srgbClr val="FF0000"/>
                </a:solidFill>
              </a:rPr>
              <a:t>过拟合</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65CE74E-AB26-4998-AD42-012C4C1AD076}" type="slidenum">
              <a:rPr lang="zh-CN" altLang="en-US" smtClean="0"/>
              <a:t>77</a:t>
            </a:fld>
            <a:endParaRPr lang="zh-CN" altLang="en-US"/>
          </a:p>
        </p:txBody>
      </p:sp>
      <p:grpSp>
        <p:nvGrpSpPr>
          <p:cNvPr id="4" name="组合 3"/>
          <p:cNvGrpSpPr/>
          <p:nvPr/>
        </p:nvGrpSpPr>
        <p:grpSpPr>
          <a:xfrm>
            <a:off x="-10795" y="241300"/>
            <a:ext cx="3237865" cy="622935"/>
            <a:chOff x="1" y="238656"/>
            <a:chExt cx="2139695" cy="568740"/>
          </a:xfrm>
          <a:solidFill>
            <a:srgbClr val="BFBFBF"/>
          </a:solidFill>
        </p:grpSpPr>
        <p:sp>
          <p:nvSpPr>
            <p:cNvPr id="6"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高维数据的问题</a:t>
            </a:r>
          </a:p>
        </p:txBody>
      </p:sp>
      <p:sp>
        <p:nvSpPr>
          <p:cNvPr id="17" name="同侧圆角矩形 16"/>
          <p:cNvSpPr/>
          <p:nvPr/>
        </p:nvSpPr>
        <p:spPr>
          <a:xfrm>
            <a:off x="9565640" y="0"/>
            <a:ext cx="2370455" cy="523875"/>
          </a:xfrm>
          <a:prstGeom prst="round2SameRect">
            <a:avLst>
              <a:gd name="adj1" fmla="val 0"/>
              <a:gd name="adj2" fmla="val 50000"/>
            </a:avLst>
          </a:prstGeom>
          <a:solidFill>
            <a:srgbClr val="BFBFBF">
              <a:alpha val="64000"/>
            </a:srgbClr>
          </a:solidFill>
          <a:ln>
            <a:noFill/>
          </a:ln>
          <a:effectLst>
            <a:outerShdw blurRad="50800" dist="38100" dir="5400000" algn="t" rotWithShape="0">
              <a:srgbClr val="BFBFBF">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高维问题</a:t>
            </a:r>
          </a:p>
        </p:txBody>
      </p:sp>
      <p:pic>
        <p:nvPicPr>
          <p:cNvPr id="2" name="图片 1"/>
          <p:cNvPicPr>
            <a:picLocks noChangeAspect="1"/>
          </p:cNvPicPr>
          <p:nvPr/>
        </p:nvPicPr>
        <p:blipFill>
          <a:blip r:embed="rId4"/>
          <a:srcRect l="4662" t="2123" r="5828" b="26089"/>
          <a:stretch>
            <a:fillRect/>
          </a:stretch>
        </p:blipFill>
        <p:spPr>
          <a:xfrm>
            <a:off x="1142365" y="2379345"/>
            <a:ext cx="9251315" cy="3220720"/>
          </a:xfrm>
          <a:prstGeom prst="rect">
            <a:avLst/>
          </a:prstGeom>
        </p:spPr>
      </p:pic>
      <p:sp>
        <p:nvSpPr>
          <p:cNvPr id="5" name="文本框 4"/>
          <p:cNvSpPr txBox="1"/>
          <p:nvPr/>
        </p:nvSpPr>
        <p:spPr>
          <a:xfrm>
            <a:off x="558165" y="956310"/>
            <a:ext cx="10629900" cy="1383665"/>
          </a:xfrm>
          <a:prstGeom prst="rect">
            <a:avLst/>
          </a:prstGeom>
          <a:noFill/>
        </p:spPr>
        <p:txBody>
          <a:bodyPr wrap="square" rtlCol="0">
            <a:spAutoFit/>
          </a:bodyPr>
          <a:lstStyle/>
          <a:p>
            <a:pPr marL="342900" indent="-34290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一个模拟的例子，</a:t>
            </a:r>
            <a:r>
              <a:rPr lang="en-US" altLang="zh-CN" sz="2000">
                <a:latin typeface="Times New Roman" panose="02020603050405020304" charset="0"/>
                <a:ea typeface="宋体" panose="02010600030101010101" pitchFamily="2" charset="-122"/>
                <a:cs typeface="Times New Roman" panose="02020603050405020304" charset="0"/>
              </a:rPr>
              <a:t>n=20</a:t>
            </a:r>
            <a:r>
              <a:rPr lang="zh-CN" altLang="en-US" sz="2000">
                <a:latin typeface="Times New Roman" panose="02020603050405020304" charset="0"/>
                <a:ea typeface="宋体" panose="02010600030101010101" pitchFamily="2" charset="-122"/>
                <a:cs typeface="Times New Roman" panose="02020603050405020304" charset="0"/>
              </a:rPr>
              <a:t>个训练观测，向模型中引入与输出变量完全不相关的特征。</a:t>
            </a:r>
          </a:p>
          <a:p>
            <a:pPr marL="342900" indent="-34290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只考虑</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和训练数据集均方误差可能得到</a:t>
            </a:r>
            <a:r>
              <a:rPr lang="en-US" altLang="zh-CN" sz="2000">
                <a:latin typeface="Times New Roman" panose="02020603050405020304" charset="0"/>
                <a:ea typeface="宋体" panose="02010600030101010101" pitchFamily="2" charset="-122"/>
                <a:cs typeface="Times New Roman" panose="02020603050405020304" charset="0"/>
              </a:rPr>
              <a:t>“</a:t>
            </a:r>
            <a:r>
              <a:rPr lang="zh-CN" altLang="en-US" sz="2000">
                <a:latin typeface="Times New Roman" panose="02020603050405020304" charset="0"/>
                <a:ea typeface="宋体" panose="02010600030101010101" pitchFamily="2" charset="-122"/>
                <a:cs typeface="Times New Roman" panose="02020603050405020304" charset="0"/>
              </a:rPr>
              <a:t>包含最多变量的模型是好的</a:t>
            </a:r>
            <a:r>
              <a:rPr lang="en-US" altLang="zh-CN" sz="2000">
                <a:latin typeface="Times New Roman" panose="02020603050405020304" charset="0"/>
                <a:ea typeface="宋体" panose="02010600030101010101" pitchFamily="2" charset="-122"/>
                <a:cs typeface="Times New Roman" panose="02020603050405020304" charset="0"/>
              </a:rPr>
              <a:t>”</a:t>
            </a:r>
            <a:r>
              <a:rPr lang="zh-CN" altLang="en-US" sz="2000">
                <a:latin typeface="Times New Roman" panose="02020603050405020304" charset="0"/>
                <a:ea typeface="宋体" panose="02010600030101010101" pitchFamily="2" charset="-122"/>
                <a:cs typeface="Times New Roman" panose="02020603050405020304" charset="0"/>
              </a:rPr>
              <a:t>错误的结论。</a:t>
            </a:r>
          </a:p>
          <a:p>
            <a:pPr marL="342900" indent="-342900">
              <a:lnSpc>
                <a:spcPct val="140000"/>
              </a:lnSpc>
              <a:buFont typeface="Arial" panose="020B0604020202020204" pitchFamily="34" charset="0"/>
              <a:buChar char="•"/>
            </a:pPr>
            <a:r>
              <a:rPr lang="zh-CN" altLang="en-US" sz="2000">
                <a:latin typeface="Times New Roman" panose="02020603050405020304" charset="0"/>
                <a:ea typeface="宋体" panose="02010600030101010101" pitchFamily="2" charset="-122"/>
                <a:cs typeface="Times New Roman" panose="02020603050405020304" charset="0"/>
              </a:rPr>
              <a:t>此时应对</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独立测试集上评估性能</a:t>
            </a:r>
            <a:r>
              <a:rPr lang="zh-CN" altLang="en-US" sz="2000">
                <a:latin typeface="Times New Roman" panose="02020603050405020304" charset="0"/>
                <a:ea typeface="宋体" panose="02010600030101010101" pitchFamily="2" charset="-122"/>
                <a:cs typeface="Times New Roman" panose="02020603050405020304" charset="0"/>
              </a:rPr>
              <a:t>给予更多的考虑。</a:t>
            </a:r>
          </a:p>
        </p:txBody>
      </p:sp>
      <p:sp>
        <p:nvSpPr>
          <p:cNvPr id="7" name="文本框 6"/>
          <p:cNvSpPr txBox="1"/>
          <p:nvPr/>
        </p:nvSpPr>
        <p:spPr>
          <a:xfrm>
            <a:off x="1541780" y="5831205"/>
            <a:ext cx="8851900" cy="681355"/>
          </a:xfrm>
          <a:prstGeom prst="rect">
            <a:avLst/>
          </a:prstGeom>
          <a:noFill/>
        </p:spPr>
        <p:txBody>
          <a:bodyPr wrap="square" rtlCol="0">
            <a:spAutoFit/>
          </a:bodyPr>
          <a:lstStyle/>
          <a:p>
            <a:pPr algn="ctr">
              <a:lnSpc>
                <a:spcPct val="120000"/>
              </a:lnSpc>
            </a:pPr>
            <a:r>
              <a:rPr lang="zh-CN" altLang="en-US" sz="1600">
                <a:latin typeface="Times New Roman" panose="02020603050405020304" charset="0"/>
                <a:ea typeface="宋体" panose="02010600030101010101" pitchFamily="2" charset="-122"/>
                <a:cs typeface="Times New Roman" panose="02020603050405020304" charset="0"/>
              </a:rPr>
              <a:t>左：随着特征增多，</a:t>
            </a:r>
            <a:r>
              <a:rPr lang="en-US" altLang="zh-CN" sz="1600">
                <a:latin typeface="Times New Roman" panose="02020603050405020304" charset="0"/>
                <a:ea typeface="宋体" panose="02010600030101010101" pitchFamily="2" charset="-122"/>
                <a:cs typeface="Times New Roman" panose="02020603050405020304" charset="0"/>
              </a:rPr>
              <a:t>R</a:t>
            </a:r>
            <a:r>
              <a:rPr lang="en-US" altLang="zh-CN" sz="1600" baseline="30000">
                <a:latin typeface="Times New Roman" panose="02020603050405020304" charset="0"/>
                <a:ea typeface="宋体" panose="02010600030101010101" pitchFamily="2" charset="-122"/>
                <a:cs typeface="Times New Roman" panose="02020603050405020304" charset="0"/>
              </a:rPr>
              <a:t>2</a:t>
            </a:r>
            <a:r>
              <a:rPr lang="zh-CN" altLang="en-US" sz="1600">
                <a:latin typeface="Times New Roman" panose="02020603050405020304" charset="0"/>
                <a:ea typeface="宋体" panose="02010600030101010101" pitchFamily="2" charset="-122"/>
                <a:cs typeface="Times New Roman" panose="02020603050405020304" charset="0"/>
              </a:rPr>
              <a:t>增加到</a:t>
            </a:r>
            <a:r>
              <a:rPr lang="en-US" altLang="zh-CN" sz="1600">
                <a:latin typeface="Times New Roman" panose="02020603050405020304" charset="0"/>
                <a:ea typeface="宋体" panose="02010600030101010101" pitchFamily="2" charset="-122"/>
                <a:cs typeface="Times New Roman" panose="02020603050405020304" charset="0"/>
              </a:rPr>
              <a:t>1</a:t>
            </a:r>
            <a:r>
              <a:rPr lang="zh-CN" altLang="en-US" sz="1600">
                <a:latin typeface="Times New Roman" panose="02020603050405020304" charset="0"/>
                <a:ea typeface="宋体" panose="02010600030101010101" pitchFamily="2" charset="-122"/>
                <a:cs typeface="Times New Roman" panose="02020603050405020304" charset="0"/>
              </a:rPr>
              <a:t>。中：随着特征增多，训练均方误差下降为</a:t>
            </a:r>
            <a:r>
              <a:rPr lang="en-US" altLang="zh-CN" sz="1600">
                <a:latin typeface="Times New Roman" panose="02020603050405020304" charset="0"/>
                <a:ea typeface="宋体" panose="02010600030101010101" pitchFamily="2" charset="-122"/>
                <a:cs typeface="Times New Roman" panose="02020603050405020304" charset="0"/>
              </a:rPr>
              <a:t>0</a:t>
            </a:r>
            <a:r>
              <a:rPr lang="zh-CN" altLang="en-US" sz="1600">
                <a:latin typeface="Times New Roman" panose="02020603050405020304" charset="0"/>
                <a:ea typeface="宋体" panose="02010600030101010101" pitchFamily="2" charset="-122"/>
                <a:cs typeface="Times New Roman" panose="02020603050405020304" charset="0"/>
              </a:rPr>
              <a:t>。右：测试均方误差随着特征增多而逐渐增大。</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9620" y="1017270"/>
            <a:ext cx="10584180" cy="953135"/>
          </a:xfrm>
          <a:prstGeom prst="rect">
            <a:avLst/>
          </a:prstGeom>
          <a:noFill/>
        </p:spPr>
        <p:txBody>
          <a:bodyPr wrap="square" rtlCol="0">
            <a:spAutoFit/>
          </a:bodyPr>
          <a:lstStyle/>
          <a:p>
            <a:pPr>
              <a:lnSpc>
                <a:spcPct val="140000"/>
              </a:lnSpc>
            </a:pPr>
            <a:r>
              <a:rPr lang="en-US" altLang="zh-CN" sz="2000">
                <a:latin typeface="Times New Roman" panose="02020603050405020304" charset="0"/>
                <a:ea typeface="宋体" panose="02010600030101010101" pitchFamily="2" charset="-122"/>
                <a:cs typeface="Times New Roman" panose="02020603050405020304" charset="0"/>
              </a:rPr>
              <a:t>        </a:t>
            </a:r>
            <a:r>
              <a:rPr lang="zh-CN" altLang="en-US" sz="2000">
                <a:latin typeface="Times New Roman" panose="02020603050405020304" charset="0"/>
                <a:ea typeface="宋体" panose="02010600030101010101" pitchFamily="2" charset="-122"/>
                <a:cs typeface="Times New Roman" panose="02020603050405020304" charset="0"/>
              </a:rPr>
              <a:t>高维数据：特征数比观测数大的数据被称为高维数据。传统方法部不在适合解决这种情况。会产生</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rPr>
              <a:t>方差</a:t>
            </a:r>
            <a:r>
              <a:rPr lang="en-US" altLang="zh-CN" sz="2000" b="1">
                <a:solidFill>
                  <a:srgbClr val="FF0000"/>
                </a:solidFill>
                <a:latin typeface="Times New Roman" panose="02020603050405020304" charset="0"/>
                <a:ea typeface="宋体" panose="02010600030101010101" pitchFamily="2" charset="-122"/>
                <a:cs typeface="Times New Roman" panose="02020603050405020304" charset="0"/>
              </a:rPr>
              <a:t>-</a:t>
            </a:r>
            <a:r>
              <a:rPr lang="zh-CN" altLang="en-US" sz="2000" b="1">
                <a:solidFill>
                  <a:srgbClr val="FF0000"/>
                </a:solidFill>
                <a:latin typeface="Times New Roman" panose="02020603050405020304" charset="0"/>
                <a:ea typeface="宋体" panose="02010600030101010101" pitchFamily="2" charset="-122"/>
                <a:cs typeface="Times New Roman" panose="02020603050405020304" charset="0"/>
              </a:rPr>
              <a:t>偏差平衡、过拟合</a:t>
            </a:r>
            <a:r>
              <a:rPr lang="zh-CN" altLang="en-US" sz="2000">
                <a:latin typeface="Times New Roman" panose="02020603050405020304" charset="0"/>
                <a:ea typeface="宋体" panose="02010600030101010101" pitchFamily="2" charset="-122"/>
                <a:cs typeface="Times New Roman" panose="02020603050405020304" charset="0"/>
              </a:rPr>
              <a:t>等问题，</a:t>
            </a:r>
          </a:p>
        </p:txBody>
      </p:sp>
      <p:sp>
        <p:nvSpPr>
          <p:cNvPr id="7" name="文本框 6"/>
          <p:cNvSpPr txBox="1"/>
          <p:nvPr/>
        </p:nvSpPr>
        <p:spPr>
          <a:xfrm>
            <a:off x="6944360" y="2464435"/>
            <a:ext cx="5131435" cy="3080385"/>
          </a:xfrm>
          <a:prstGeom prst="rect">
            <a:avLst/>
          </a:prstGeom>
          <a:noFill/>
        </p:spPr>
        <p:txBody>
          <a:bodyPr wrap="square" rtlCol="0">
            <a:spAutoFit/>
          </a:bodyPr>
          <a:lstStyle/>
          <a:p>
            <a:pPr>
              <a:lnSpc>
                <a:spcPct val="180000"/>
              </a:lnSpc>
            </a:pPr>
            <a:r>
              <a:rPr lang="zh-CN" altLang="en-US">
                <a:latin typeface="宋体" panose="02010600030101010101" pitchFamily="2" charset="-122"/>
                <a:ea typeface="宋体" panose="02010600030101010101" pitchFamily="2" charset="-122"/>
                <a:cs typeface="宋体" panose="02010600030101010101" pitchFamily="2" charset="-122"/>
              </a:rPr>
              <a:t>本章所提的用于拟合并不光滑的最小二乘模型的方法，在高维回归中作用很大：</a:t>
            </a:r>
          </a:p>
          <a:p>
            <a:pPr>
              <a:lnSpc>
                <a:spcPct val="180000"/>
              </a:lnSpc>
            </a:pP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a:latin typeface="宋体" panose="02010600030101010101" pitchFamily="2" charset="-122"/>
                <a:ea typeface="宋体" panose="02010600030101010101" pitchFamily="2" charset="-122"/>
                <a:cs typeface="宋体" panose="02010600030101010101" pitchFamily="2" charset="-122"/>
              </a:rPr>
              <a:t>）正则或压缩在高维问题中至关重要。</a:t>
            </a:r>
          </a:p>
          <a:p>
            <a:pPr>
              <a:lnSpc>
                <a:spcPct val="180000"/>
              </a:lnSpc>
            </a:pP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a:latin typeface="宋体" panose="02010600030101010101" pitchFamily="2" charset="-122"/>
                <a:ea typeface="宋体" panose="02010600030101010101" pitchFamily="2" charset="-122"/>
                <a:cs typeface="宋体" panose="02010600030101010101" pitchFamily="2" charset="-122"/>
              </a:rPr>
              <a:t>）合适的调节参数对于得到好的预测非常关键。</a:t>
            </a:r>
          </a:p>
          <a:p>
            <a:pPr>
              <a:lnSpc>
                <a:spcPct val="180000"/>
              </a:lnSpc>
            </a:pP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a:latin typeface="宋体" panose="02010600030101010101" pitchFamily="2" charset="-122"/>
                <a:ea typeface="宋体" panose="02010600030101010101" pitchFamily="2" charset="-122"/>
                <a:cs typeface="宋体" panose="02010600030101010101" pitchFamily="2" charset="-122"/>
              </a:rPr>
              <a:t>）测试误差会随着数据维度的增加而增大，除非新增特征变量与响应变量确实相关。</a:t>
            </a:r>
          </a:p>
        </p:txBody>
      </p:sp>
      <p:pic>
        <p:nvPicPr>
          <p:cNvPr id="109" name="图片 108"/>
          <p:cNvPicPr/>
          <p:nvPr/>
        </p:nvPicPr>
        <p:blipFill>
          <a:blip r:embed="rId4"/>
          <a:srcRect l="2863" r="11174" b="42624"/>
          <a:stretch>
            <a:fillRect/>
          </a:stretch>
        </p:blipFill>
        <p:spPr>
          <a:xfrm>
            <a:off x="196850" y="2246630"/>
            <a:ext cx="6673215" cy="3515995"/>
          </a:xfrm>
          <a:prstGeom prst="rect">
            <a:avLst/>
          </a:prstGeom>
          <a:noFill/>
          <a:ln w="9525">
            <a:noFill/>
          </a:ln>
        </p:spPr>
      </p:pic>
      <p:sp>
        <p:nvSpPr>
          <p:cNvPr id="2" name="文本框 1"/>
          <p:cNvSpPr txBox="1"/>
          <p:nvPr/>
        </p:nvSpPr>
        <p:spPr>
          <a:xfrm>
            <a:off x="591185" y="6095365"/>
            <a:ext cx="6278245" cy="337185"/>
          </a:xfrm>
          <a:prstGeom prst="rect">
            <a:avLst/>
          </a:prstGeom>
          <a:noFill/>
        </p:spPr>
        <p:txBody>
          <a:bodyPr wrap="square" rtlCol="0">
            <a:spAutoFit/>
          </a:bodyPr>
          <a:lstStyle/>
          <a:p>
            <a:r>
              <a:rPr lang="zh-CN" altLang="en-US" sz="1600">
                <a:latin typeface="Times New Roman" panose="02020603050405020304" charset="0"/>
                <a:ea typeface="宋体" panose="02010600030101010101" pitchFamily="2" charset="-122"/>
                <a:cs typeface="Times New Roman" panose="02020603050405020304" charset="0"/>
              </a:rPr>
              <a:t>图</a:t>
            </a:r>
            <a:r>
              <a:rPr lang="en-US" altLang="zh-CN" sz="1600">
                <a:latin typeface="Times New Roman" panose="02020603050405020304" charset="0"/>
                <a:ea typeface="宋体" panose="02010600030101010101" pitchFamily="2" charset="-122"/>
                <a:cs typeface="Times New Roman" panose="02020603050405020304" charset="0"/>
              </a:rPr>
              <a:t>3.8 </a:t>
            </a:r>
            <a:r>
              <a:rPr lang="zh-CN" altLang="en-US" sz="1600">
                <a:latin typeface="Times New Roman" panose="02020603050405020304" charset="0"/>
                <a:ea typeface="宋体" panose="02010600030101010101" pitchFamily="2" charset="-122"/>
                <a:cs typeface="Times New Roman" panose="02020603050405020304" charset="0"/>
              </a:rPr>
              <a:t>适用</a:t>
            </a:r>
            <a:r>
              <a:rPr lang="en-US" altLang="zh-CN" sz="1600">
                <a:latin typeface="Times New Roman" panose="02020603050405020304" charset="0"/>
                <a:ea typeface="宋体" panose="02010600030101010101" pitchFamily="2" charset="-122"/>
                <a:cs typeface="Times New Roman" panose="02020603050405020304" charset="0"/>
              </a:rPr>
              <a:t>lasso</a:t>
            </a:r>
            <a:r>
              <a:rPr lang="zh-CN" altLang="en-US" sz="1600">
                <a:latin typeface="Times New Roman" panose="02020603050405020304" charset="0"/>
                <a:ea typeface="宋体" panose="02010600030101010101" pitchFamily="2" charset="-122"/>
                <a:cs typeface="Times New Roman" panose="02020603050405020304" charset="0"/>
              </a:rPr>
              <a:t>对具有</a:t>
            </a:r>
            <a:r>
              <a:rPr lang="en-US" altLang="zh-CN" sz="1600">
                <a:latin typeface="Times New Roman" panose="02020603050405020304" charset="0"/>
                <a:ea typeface="宋体" panose="02010600030101010101" pitchFamily="2" charset="-122"/>
                <a:cs typeface="Times New Roman" panose="02020603050405020304" charset="0"/>
              </a:rPr>
              <a:t>n=100</a:t>
            </a:r>
            <a:r>
              <a:rPr lang="zh-CN" altLang="en-US" sz="1600">
                <a:latin typeface="Times New Roman" panose="02020603050405020304" charset="0"/>
                <a:ea typeface="宋体" panose="02010600030101010101" pitchFamily="2" charset="-122"/>
                <a:cs typeface="Times New Roman" panose="02020603050405020304" charset="0"/>
              </a:rPr>
              <a:t>个观测数据进行建模，</a:t>
            </a:r>
            <a:r>
              <a:rPr lang="en-US" altLang="zh-CN" sz="1600">
                <a:latin typeface="Times New Roman" panose="02020603050405020304" charset="0"/>
                <a:ea typeface="宋体" panose="02010600030101010101" pitchFamily="2" charset="-122"/>
                <a:cs typeface="Times New Roman" panose="02020603050405020304" charset="0"/>
              </a:rPr>
              <a:t>p</a:t>
            </a:r>
            <a:r>
              <a:rPr lang="zh-CN" altLang="en-US" sz="1600">
                <a:latin typeface="Times New Roman" panose="02020603050405020304" charset="0"/>
                <a:ea typeface="宋体" panose="02010600030101010101" pitchFamily="2" charset="-122"/>
                <a:cs typeface="Times New Roman" panose="02020603050405020304" charset="0"/>
              </a:rPr>
              <a:t>取三个不同的值。</a:t>
            </a:r>
          </a:p>
        </p:txBody>
      </p:sp>
      <p:sp>
        <p:nvSpPr>
          <p:cNvPr id="3" name="灯片编号占位符 2"/>
          <p:cNvSpPr>
            <a:spLocks noGrp="1"/>
          </p:cNvSpPr>
          <p:nvPr>
            <p:ph type="sldNum" sz="quarter" idx="12"/>
          </p:nvPr>
        </p:nvSpPr>
        <p:spPr/>
        <p:txBody>
          <a:bodyPr/>
          <a:lstStyle/>
          <a:p>
            <a:fld id="{565CE74E-AB26-4998-AD42-012C4C1AD076}" type="slidenum">
              <a:rPr lang="zh-CN" altLang="en-US" smtClean="0"/>
              <a:t>78</a:t>
            </a:fld>
            <a:endParaRPr lang="zh-CN" altLang="en-US"/>
          </a:p>
        </p:txBody>
      </p:sp>
      <p:grpSp>
        <p:nvGrpSpPr>
          <p:cNvPr id="4" name="组合 3"/>
          <p:cNvGrpSpPr/>
          <p:nvPr/>
        </p:nvGrpSpPr>
        <p:grpSpPr>
          <a:xfrm>
            <a:off x="-10795" y="241300"/>
            <a:ext cx="3237865" cy="622935"/>
            <a:chOff x="1" y="238656"/>
            <a:chExt cx="2139695" cy="568740"/>
          </a:xfrm>
          <a:solidFill>
            <a:srgbClr val="BFBFBF"/>
          </a:solidFill>
        </p:grpSpPr>
        <p:sp>
          <p:nvSpPr>
            <p:cNvPr id="6"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高维数据的回归</a:t>
            </a:r>
          </a:p>
        </p:txBody>
      </p:sp>
      <p:sp>
        <p:nvSpPr>
          <p:cNvPr id="17" name="同侧圆角矩形 16"/>
          <p:cNvSpPr/>
          <p:nvPr/>
        </p:nvSpPr>
        <p:spPr>
          <a:xfrm>
            <a:off x="9565640" y="0"/>
            <a:ext cx="2370455" cy="523875"/>
          </a:xfrm>
          <a:prstGeom prst="round2SameRect">
            <a:avLst>
              <a:gd name="adj1" fmla="val 0"/>
              <a:gd name="adj2" fmla="val 50000"/>
            </a:avLst>
          </a:prstGeom>
          <a:solidFill>
            <a:srgbClr val="BFBFBF">
              <a:alpha val="64000"/>
            </a:srgbClr>
          </a:solidFill>
          <a:ln>
            <a:noFill/>
          </a:ln>
          <a:effectLst>
            <a:outerShdw blurRad="50800" dist="38100" dir="5400000" algn="t" rotWithShape="0">
              <a:srgbClr val="BFBFBF">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高维问题</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65CE74E-AB26-4998-AD42-012C4C1AD076}" type="slidenum">
              <a:rPr lang="zh-CN" altLang="en-US" smtClean="0"/>
              <a:t>79</a:t>
            </a:fld>
            <a:endParaRPr lang="zh-CN" altLang="en-US"/>
          </a:p>
        </p:txBody>
      </p:sp>
      <p:grpSp>
        <p:nvGrpSpPr>
          <p:cNvPr id="4" name="组合 3"/>
          <p:cNvGrpSpPr/>
          <p:nvPr/>
        </p:nvGrpSpPr>
        <p:grpSpPr>
          <a:xfrm>
            <a:off x="-10795" y="241300"/>
            <a:ext cx="3237865" cy="622935"/>
            <a:chOff x="1" y="238656"/>
            <a:chExt cx="2139695" cy="568740"/>
          </a:xfrm>
          <a:solidFill>
            <a:srgbClr val="BFBFBF"/>
          </a:solidFill>
        </p:grpSpPr>
        <p:sp>
          <p:nvSpPr>
            <p:cNvPr id="6"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96808" y="291559"/>
            <a:ext cx="2876550" cy="521970"/>
          </a:xfrm>
          <a:prstGeom prst="rect">
            <a:avLst/>
          </a:prstGeom>
          <a:noFill/>
        </p:spPr>
        <p:txBody>
          <a:bodyPr wrap="square" rtlCol="0">
            <a:spAutoFit/>
          </a:bodyPr>
          <a:lstStyle/>
          <a:p>
            <a:r>
              <a:rPr lang="zh-CN" altLang="en-US" sz="2800" b="1">
                <a:solidFill>
                  <a:schemeClr val="bg1"/>
                </a:solidFill>
                <a:sym typeface="+mn-ea"/>
              </a:rPr>
              <a:t>分析结果的解释</a:t>
            </a:r>
          </a:p>
        </p:txBody>
      </p:sp>
      <p:sp>
        <p:nvSpPr>
          <p:cNvPr id="17" name="同侧圆角矩形 16"/>
          <p:cNvSpPr/>
          <p:nvPr/>
        </p:nvSpPr>
        <p:spPr>
          <a:xfrm>
            <a:off x="9565640" y="0"/>
            <a:ext cx="2370455" cy="523875"/>
          </a:xfrm>
          <a:prstGeom prst="round2SameRect">
            <a:avLst>
              <a:gd name="adj1" fmla="val 0"/>
              <a:gd name="adj2" fmla="val 50000"/>
            </a:avLst>
          </a:prstGeom>
          <a:solidFill>
            <a:srgbClr val="BFBFBF">
              <a:alpha val="64000"/>
            </a:srgbClr>
          </a:solidFill>
          <a:ln>
            <a:noFill/>
          </a:ln>
          <a:effectLst>
            <a:outerShdw blurRad="50800" dist="38100" dir="5400000" algn="t" rotWithShape="0">
              <a:srgbClr val="BFBFBF">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降维方法</a:t>
            </a:r>
          </a:p>
        </p:txBody>
      </p:sp>
      <p:sp>
        <p:nvSpPr>
          <p:cNvPr id="10" name="文本框 9"/>
          <p:cNvSpPr txBox="1"/>
          <p:nvPr/>
        </p:nvSpPr>
        <p:spPr>
          <a:xfrm>
            <a:off x="782955" y="1425575"/>
            <a:ext cx="9905365" cy="398780"/>
          </a:xfrm>
          <a:prstGeom prst="rect">
            <a:avLst/>
          </a:prstGeom>
          <a:noFill/>
        </p:spPr>
        <p:txBody>
          <a:bodyPr wrap="square" rtlCol="0">
            <a:spAutoFit/>
          </a:bodyPr>
          <a:lstStyle/>
          <a:p>
            <a:r>
              <a:rPr lang="zh-CN" altLang="en-US" sz="2000">
                <a:latin typeface="Times New Roman" panose="02020603050405020304" charset="0"/>
                <a:ea typeface="宋体" panose="02010600030101010101" pitchFamily="2" charset="-122"/>
                <a:cs typeface="Times New Roman" panose="02020603050405020304" charset="0"/>
              </a:rPr>
              <a:t>使用</a:t>
            </a:r>
            <a:r>
              <a:rPr lang="en-US" altLang="zh-CN" sz="2000">
                <a:latin typeface="Times New Roman" panose="02020603050405020304" charset="0"/>
                <a:ea typeface="宋体" panose="02010600030101010101" pitchFamily="2" charset="-122"/>
                <a:cs typeface="Times New Roman" panose="02020603050405020304" charset="0"/>
              </a:rPr>
              <a:t>lasso</a:t>
            </a:r>
            <a:r>
              <a:rPr lang="zh-CN" altLang="en-US" sz="2000">
                <a:latin typeface="Times New Roman" panose="02020603050405020304" charset="0"/>
                <a:ea typeface="宋体" panose="02010600030101010101" pitchFamily="2" charset="-122"/>
                <a:cs typeface="Times New Roman" panose="02020603050405020304" charset="0"/>
              </a:rPr>
              <a:t>、岭回归或其他回归过程拟合高维数据时，必须非常谨慎地解释模型的结果。</a:t>
            </a:r>
          </a:p>
        </p:txBody>
      </p:sp>
      <p:sp>
        <p:nvSpPr>
          <p:cNvPr id="11" name="文本框 10"/>
          <p:cNvSpPr txBox="1"/>
          <p:nvPr/>
        </p:nvSpPr>
        <p:spPr>
          <a:xfrm>
            <a:off x="782955" y="2499995"/>
            <a:ext cx="10443845" cy="3014980"/>
          </a:xfrm>
          <a:prstGeom prst="rect">
            <a:avLst/>
          </a:prstGeom>
          <a:noFill/>
        </p:spPr>
        <p:txBody>
          <a:bodyPr wrap="square" rtlCol="0">
            <a:spAutoFit/>
          </a:bodyPr>
          <a:lstStyle/>
          <a:p>
            <a:pPr>
              <a:lnSpc>
                <a:spcPct val="190000"/>
              </a:lnSpc>
            </a:pPr>
            <a:r>
              <a:rPr lang="zh-CN" altLang="en-US" sz="2000" b="1">
                <a:solidFill>
                  <a:schemeClr val="accent5"/>
                </a:solidFill>
                <a:latin typeface="Times New Roman" panose="02020603050405020304" charset="0"/>
                <a:ea typeface="宋体" panose="02010600030101010101" pitchFamily="2" charset="-122"/>
                <a:cs typeface="Times New Roman" panose="02020603050405020304" charset="0"/>
              </a:rPr>
              <a:t>共线性问题：</a:t>
            </a:r>
            <a:r>
              <a:rPr lang="zh-CN" altLang="en-US" sz="2000">
                <a:latin typeface="Times New Roman" panose="02020603050405020304" charset="0"/>
                <a:ea typeface="宋体" panose="02010600030101010101" pitchFamily="2" charset="-122"/>
                <a:cs typeface="Times New Roman" panose="02020603050405020304" charset="0"/>
              </a:rPr>
              <a:t>模型中的任何一个变量都可以写成其他所有变量的线性组合。无法准确地知道哪个变量可以预测输出变量，也无法确定最优系数。</a:t>
            </a:r>
          </a:p>
          <a:p>
            <a:pPr>
              <a:lnSpc>
                <a:spcPct val="190000"/>
              </a:lnSpc>
            </a:pPr>
            <a:endParaRPr lang="zh-CN" altLang="en-US" sz="2000">
              <a:latin typeface="Times New Roman" panose="02020603050405020304" charset="0"/>
              <a:ea typeface="宋体" panose="02010600030101010101" pitchFamily="2" charset="-122"/>
              <a:cs typeface="Times New Roman" panose="02020603050405020304" charset="0"/>
            </a:endParaRPr>
          </a:p>
          <a:p>
            <a:pPr>
              <a:lnSpc>
                <a:spcPct val="190000"/>
              </a:lnSpc>
            </a:pPr>
            <a:r>
              <a:rPr lang="en-US" altLang="zh-CN" sz="2000" b="1">
                <a:solidFill>
                  <a:schemeClr val="accent5"/>
                </a:solidFill>
                <a:latin typeface="Times New Roman" panose="02020603050405020304" charset="0"/>
                <a:ea typeface="宋体" panose="02010600030101010101" pitchFamily="2" charset="-122"/>
                <a:cs typeface="Times New Roman" panose="02020603050405020304" charset="0"/>
              </a:rPr>
              <a:t>高维数据拟合模型的误差和拟合效果的解释</a:t>
            </a:r>
            <a:r>
              <a:rPr lang="zh-CN" altLang="en-US" sz="2000">
                <a:latin typeface="Times New Roman" panose="02020603050405020304" charset="0"/>
                <a:ea typeface="宋体" panose="02010600030101010101" pitchFamily="2" charset="-122"/>
                <a:cs typeface="Times New Roman" panose="02020603050405020304" charset="0"/>
              </a:rPr>
              <a:t>，不能在训练数据集上用误差平方和、</a:t>
            </a:r>
            <a:r>
              <a:rPr lang="en-US" altLang="zh-CN" sz="2000">
                <a:latin typeface="Times New Roman" panose="02020603050405020304" charset="0"/>
                <a:ea typeface="宋体" panose="02010600030101010101" pitchFamily="2" charset="-122"/>
                <a:cs typeface="Times New Roman" panose="02020603050405020304" charset="0"/>
              </a:rPr>
              <a:t>p</a:t>
            </a:r>
            <a:r>
              <a:rPr lang="zh-CN" altLang="en-US" sz="2000">
                <a:latin typeface="Times New Roman" panose="02020603050405020304" charset="0"/>
                <a:ea typeface="宋体" panose="02010600030101010101" pitchFamily="2" charset="-122"/>
                <a:cs typeface="Times New Roman" panose="02020603050405020304" charset="0"/>
              </a:rPr>
              <a:t>值、</a:t>
            </a:r>
            <a:r>
              <a:rPr lang="en-US" altLang="zh-CN" sz="2000">
                <a:latin typeface="Times New Roman" panose="02020603050405020304" charset="0"/>
                <a:ea typeface="宋体" panose="02010600030101010101" pitchFamily="2" charset="-122"/>
                <a:cs typeface="Times New Roman" panose="02020603050405020304" charset="0"/>
              </a:rPr>
              <a:t>R</a:t>
            </a:r>
            <a:r>
              <a:rPr lang="en-US" altLang="zh-CN" sz="2000" baseline="30000">
                <a:latin typeface="Times New Roman" panose="02020603050405020304" charset="0"/>
                <a:ea typeface="宋体" panose="02010600030101010101" pitchFamily="2" charset="-122"/>
                <a:cs typeface="Times New Roman" panose="02020603050405020304" charset="0"/>
              </a:rPr>
              <a:t>2</a:t>
            </a:r>
            <a:r>
              <a:rPr lang="zh-CN" altLang="en-US" sz="2000">
                <a:latin typeface="Times New Roman" panose="02020603050405020304" charset="0"/>
                <a:ea typeface="宋体" panose="02010600030101010101" pitchFamily="2" charset="-122"/>
                <a:cs typeface="Times New Roman" panose="02020603050405020304" charset="0"/>
              </a:rPr>
              <a:t>统计量或者其他传统的对模型拟合效果的度量方法来证明高维情况下模型拟合的效果。</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2"/>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3"/>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rPr>
              <a:t>最优子集选择</a:t>
            </a:r>
          </a:p>
        </p:txBody>
      </p:sp>
      <p:sp>
        <p:nvSpPr>
          <p:cNvPr id="2" name="文本框 1"/>
          <p:cNvSpPr txBox="1"/>
          <p:nvPr/>
        </p:nvSpPr>
        <p:spPr>
          <a:xfrm>
            <a:off x="292735" y="2662555"/>
            <a:ext cx="5988050" cy="1938020"/>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sz="2000">
                <a:latin typeface="宋体" panose="02010600030101010101" pitchFamily="2" charset="-122"/>
                <a:ea typeface="宋体" panose="02010600030101010101" pitchFamily="2" charset="-122"/>
                <a:cs typeface="宋体" panose="02010600030101010101" pitchFamily="2" charset="-122"/>
              </a:rPr>
              <a:t>对含有一个预测变</a:t>
            </a:r>
            <a:r>
              <a:rPr lang="zh-CN" sz="2000">
                <a:latin typeface="宋体" panose="02010600030101010101" pitchFamily="2" charset="-122"/>
                <a:ea typeface="宋体" panose="02010600030101010101" pitchFamily="2" charset="-122"/>
                <a:cs typeface="宋体" panose="02010600030101010101" pitchFamily="2" charset="-122"/>
              </a:rPr>
              <a:t>量</a:t>
            </a:r>
            <a:r>
              <a:rPr sz="2000">
                <a:latin typeface="宋体" panose="02010600030101010101" pitchFamily="2" charset="-122"/>
                <a:ea typeface="宋体" panose="02010600030101010101" pitchFamily="2" charset="-122"/>
                <a:cs typeface="宋体" panose="02010600030101010101" pitchFamily="2" charset="-122"/>
              </a:rPr>
              <a:t>的模型，拟</a:t>
            </a:r>
            <a:r>
              <a:rPr lang="zh-CN" sz="2000">
                <a:latin typeface="宋体" panose="02010600030101010101" pitchFamily="2" charset="-122"/>
                <a:ea typeface="宋体" panose="02010600030101010101" pitchFamily="2" charset="-122"/>
                <a:cs typeface="宋体" panose="02010600030101010101" pitchFamily="2" charset="-122"/>
              </a:rPr>
              <a:t>合</a:t>
            </a:r>
            <a:r>
              <a:rPr lang="en-US" altLang="zh-CN" sz="2000">
                <a:latin typeface="宋体" panose="02010600030101010101" pitchFamily="2" charset="-122"/>
                <a:ea typeface="宋体" panose="02010600030101010101" pitchFamily="2" charset="-122"/>
                <a:cs typeface="宋体" panose="02010600030101010101" pitchFamily="2" charset="-122"/>
              </a:rPr>
              <a:t>p</a:t>
            </a:r>
            <a:r>
              <a:rPr sz="2000">
                <a:latin typeface="宋体" panose="02010600030101010101" pitchFamily="2" charset="-122"/>
                <a:ea typeface="宋体" panose="02010600030101010101" pitchFamily="2" charset="-122"/>
                <a:cs typeface="宋体" panose="02010600030101010101" pitchFamily="2" charset="-122"/>
              </a:rPr>
              <a:t>个模</a:t>
            </a:r>
            <a:r>
              <a:rPr lang="zh-CN" sz="2000">
                <a:latin typeface="宋体" panose="02010600030101010101" pitchFamily="2" charset="-122"/>
                <a:ea typeface="宋体" panose="02010600030101010101" pitchFamily="2" charset="-122"/>
                <a:cs typeface="宋体" panose="02010600030101010101" pitchFamily="2" charset="-122"/>
              </a:rPr>
              <a:t>性</a:t>
            </a:r>
            <a:r>
              <a:rPr sz="2000">
                <a:latin typeface="宋体" panose="02010600030101010101" pitchFamily="2" charset="-122"/>
                <a:ea typeface="宋体" panose="02010600030101010101" pitchFamily="2" charset="-122"/>
                <a:cs typeface="宋体" panose="02010600030101010101" pitchFamily="2" charset="-122"/>
              </a:rPr>
              <a:t>;</a:t>
            </a:r>
          </a:p>
          <a:p>
            <a:pPr marL="285750" indent="-285750">
              <a:lnSpc>
                <a:spcPct val="200000"/>
              </a:lnSpc>
              <a:buFont typeface="Arial" panose="020B0604020202020204" pitchFamily="34" charset="0"/>
              <a:buChar char="•"/>
            </a:pPr>
            <a:r>
              <a:rPr sz="2000">
                <a:latin typeface="宋体" panose="02010600030101010101" pitchFamily="2" charset="-122"/>
                <a:ea typeface="宋体" panose="02010600030101010101" pitchFamily="2" charset="-122"/>
                <a:cs typeface="宋体" panose="02010600030101010101" pitchFamily="2" charset="-122"/>
              </a:rPr>
              <a:t>对</a:t>
            </a:r>
            <a:r>
              <a:rPr lang="zh-CN" sz="2000">
                <a:latin typeface="宋体" panose="02010600030101010101" pitchFamily="2" charset="-122"/>
                <a:ea typeface="宋体" panose="02010600030101010101" pitchFamily="2" charset="-122"/>
                <a:cs typeface="宋体" panose="02010600030101010101" pitchFamily="2" charset="-122"/>
              </a:rPr>
              <a:t>含</a:t>
            </a:r>
            <a:r>
              <a:rPr sz="2000">
                <a:latin typeface="宋体" panose="02010600030101010101" pitchFamily="2" charset="-122"/>
                <a:ea typeface="宋体" panose="02010600030101010101" pitchFamily="2" charset="-122"/>
                <a:cs typeface="宋体" panose="02010600030101010101" pitchFamily="2" charset="-122"/>
              </a:rPr>
              <a:t>有两个预测变</a:t>
            </a:r>
            <a:r>
              <a:rPr lang="zh-CN" sz="2000">
                <a:latin typeface="宋体" panose="02010600030101010101" pitchFamily="2" charset="-122"/>
                <a:ea typeface="宋体" panose="02010600030101010101" pitchFamily="2" charset="-122"/>
                <a:cs typeface="宋体" panose="02010600030101010101" pitchFamily="2" charset="-122"/>
              </a:rPr>
              <a:t>量</a:t>
            </a:r>
            <a:r>
              <a:rPr sz="2000">
                <a:latin typeface="宋体" panose="02010600030101010101" pitchFamily="2" charset="-122"/>
                <a:ea typeface="宋体" panose="02010600030101010101" pitchFamily="2" charset="-122"/>
                <a:cs typeface="宋体" panose="02010600030101010101" pitchFamily="2" charset="-122"/>
              </a:rPr>
              <a:t>的模</a:t>
            </a:r>
            <a:r>
              <a:rPr lang="zh-CN" sz="2000">
                <a:latin typeface="宋体" panose="02010600030101010101" pitchFamily="2" charset="-122"/>
                <a:ea typeface="宋体" panose="02010600030101010101" pitchFamily="2" charset="-122"/>
                <a:cs typeface="宋体" panose="02010600030101010101" pitchFamily="2" charset="-122"/>
              </a:rPr>
              <a:t>型，</a:t>
            </a:r>
            <a:r>
              <a:rPr sz="2000">
                <a:latin typeface="宋体" panose="02010600030101010101" pitchFamily="2" charset="-122"/>
                <a:ea typeface="宋体" panose="02010600030101010101" pitchFamily="2" charset="-122"/>
                <a:cs typeface="宋体" panose="02010600030101010101" pitchFamily="2" charset="-122"/>
              </a:rPr>
              <a:t>拟合</a:t>
            </a:r>
            <a:r>
              <a:rPr lang="en-US"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个</a:t>
            </a:r>
            <a:r>
              <a:rPr sz="2000">
                <a:latin typeface="宋体" panose="02010600030101010101" pitchFamily="2" charset="-122"/>
                <a:ea typeface="宋体" panose="02010600030101010101" pitchFamily="2" charset="-122"/>
                <a:cs typeface="宋体" panose="02010600030101010101" pitchFamily="2" charset="-122"/>
              </a:rPr>
              <a:t>模型依次类推。最后选取一个最优模</a:t>
            </a:r>
            <a:r>
              <a:rPr lang="zh-CN" sz="2000">
                <a:latin typeface="宋体" panose="02010600030101010101" pitchFamily="2" charset="-122"/>
                <a:ea typeface="宋体" panose="02010600030101010101" pitchFamily="2" charset="-122"/>
                <a:cs typeface="宋体" panose="02010600030101010101" pitchFamily="2" charset="-122"/>
              </a:rPr>
              <a:t>型</a:t>
            </a:r>
            <a:r>
              <a:rPr sz="2000">
                <a:latin typeface="宋体" panose="02010600030101010101" pitchFamily="2" charset="-122"/>
                <a:ea typeface="宋体" panose="02010600030101010101" pitchFamily="2" charset="-122"/>
                <a:cs typeface="宋体" panose="02010600030101010101" pitchFamily="2" charset="-122"/>
              </a:rPr>
              <a:t>。</a:t>
            </a:r>
          </a:p>
        </p:txBody>
      </p:sp>
      <p:graphicFrame>
        <p:nvGraphicFramePr>
          <p:cNvPr id="3" name="对象 2">
            <a:hlinkClick r:id="" action="ppaction://ole?verb=0"/>
          </p:cNvPr>
          <p:cNvGraphicFramePr>
            <a:graphicFrameLocks noChangeAspect="1"/>
          </p:cNvGraphicFramePr>
          <p:nvPr/>
        </p:nvGraphicFramePr>
        <p:xfrm>
          <a:off x="4580255" y="3432175"/>
          <a:ext cx="1700530" cy="656590"/>
        </p:xfrm>
        <a:graphic>
          <a:graphicData uri="http://schemas.openxmlformats.org/presentationml/2006/ole">
            <mc:AlternateContent xmlns:mc="http://schemas.openxmlformats.org/markup-compatibility/2006">
              <mc:Choice xmlns:v="urn:schemas-microsoft-com:vml" Requires="v">
                <p:oleObj spid="_x0000_s2091" r:id="rId6" imgW="1117600" imgH="431800" progId="Equation.KSEE3">
                  <p:embed/>
                </p:oleObj>
              </mc:Choice>
              <mc:Fallback>
                <p:oleObj r:id="rId6" imgW="1117600" imgH="431800" progId="Equation.KSEE3">
                  <p:embed/>
                  <p:pic>
                    <p:nvPicPr>
                      <p:cNvPr id="0" name="图片 1024"/>
                      <p:cNvPicPr/>
                      <p:nvPr/>
                    </p:nvPicPr>
                    <p:blipFill>
                      <a:blip r:embed="rId7"/>
                      <a:stretch>
                        <a:fillRect/>
                      </a:stretch>
                    </p:blipFill>
                    <p:spPr>
                      <a:xfrm>
                        <a:off x="4580255" y="3432175"/>
                        <a:ext cx="1700530" cy="656590"/>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6635115" y="2001520"/>
            <a:ext cx="5026025" cy="3811270"/>
          </a:xfrm>
          <a:prstGeom prst="rect">
            <a:avLst/>
          </a:prstGeom>
        </p:spPr>
      </p:pic>
      <p:sp>
        <p:nvSpPr>
          <p:cNvPr id="7" name="文本框 6"/>
          <p:cNvSpPr txBox="1"/>
          <p:nvPr/>
        </p:nvSpPr>
        <p:spPr>
          <a:xfrm>
            <a:off x="436245" y="1146810"/>
            <a:ext cx="11288395" cy="521970"/>
          </a:xfrm>
          <a:prstGeom prst="rect">
            <a:avLst/>
          </a:prstGeom>
          <a:noFill/>
        </p:spPr>
        <p:txBody>
          <a:bodyPr wrap="square" rtlCol="0">
            <a:spAutoFit/>
          </a:bodyPr>
          <a:lstStyle/>
          <a:p>
            <a:pPr algn="l">
              <a:lnSpc>
                <a:spcPct val="140000"/>
              </a:lnSpc>
            </a:pPr>
            <a:r>
              <a:rPr sz="2000" b="1">
                <a:latin typeface="宋体" panose="02010600030101010101" pitchFamily="2" charset="-122"/>
                <a:ea typeface="宋体" panose="02010600030101010101" pitchFamily="2" charset="-122"/>
                <a:cs typeface="宋体" panose="02010600030101010101" pitchFamily="2" charset="-122"/>
                <a:sym typeface="+mn-ea"/>
              </a:rPr>
              <a:t>最优子集选择 </a:t>
            </a:r>
            <a:r>
              <a:rPr sz="2000" b="1">
                <a:latin typeface="Times New Roman" panose="02020603050405020304" charset="0"/>
                <a:ea typeface="宋体" panose="02010600030101010101" pitchFamily="2" charset="-122"/>
                <a:cs typeface="Times New Roman" panose="02020603050405020304" charset="0"/>
                <a:sym typeface="+mn-ea"/>
              </a:rPr>
              <a:t>(b</a:t>
            </a:r>
            <a:r>
              <a:rPr lang="en-US" sz="2000" b="1">
                <a:latin typeface="Times New Roman" panose="02020603050405020304" charset="0"/>
                <a:ea typeface="宋体" panose="02010600030101010101" pitchFamily="2" charset="-122"/>
                <a:cs typeface="Times New Roman" panose="02020603050405020304" charset="0"/>
                <a:sym typeface="+mn-ea"/>
              </a:rPr>
              <a:t>e</a:t>
            </a:r>
            <a:r>
              <a:rPr sz="2000" b="1">
                <a:latin typeface="Times New Roman" panose="02020603050405020304" charset="0"/>
                <a:ea typeface="宋体" panose="02010600030101010101" pitchFamily="2" charset="-122"/>
                <a:cs typeface="Times New Roman" panose="02020603050405020304" charset="0"/>
                <a:sym typeface="+mn-ea"/>
              </a:rPr>
              <a:t>s</a:t>
            </a:r>
            <a:r>
              <a:rPr lang="en-US" sz="2000" b="1">
                <a:latin typeface="Times New Roman" panose="02020603050405020304" charset="0"/>
                <a:ea typeface="宋体" panose="02010600030101010101" pitchFamily="2" charset="-122"/>
                <a:cs typeface="Times New Roman" panose="02020603050405020304" charset="0"/>
                <a:sym typeface="+mn-ea"/>
              </a:rPr>
              <a:t>t sub</a:t>
            </a:r>
            <a:r>
              <a:rPr sz="2000" b="1">
                <a:latin typeface="Times New Roman" panose="02020603050405020304" charset="0"/>
                <a:ea typeface="宋体" panose="02010600030101010101" pitchFamily="2" charset="-122"/>
                <a:cs typeface="Times New Roman" panose="02020603050405020304" charset="0"/>
                <a:sym typeface="+mn-ea"/>
              </a:rPr>
              <a:t>set select</a:t>
            </a:r>
            <a:r>
              <a:rPr lang="en-US" sz="2000" b="1">
                <a:latin typeface="Times New Roman" panose="02020603050405020304" charset="0"/>
                <a:ea typeface="宋体" panose="02010600030101010101" pitchFamily="2" charset="-122"/>
                <a:cs typeface="Times New Roman" panose="02020603050405020304" charset="0"/>
                <a:sym typeface="+mn-ea"/>
              </a:rPr>
              <a:t>i</a:t>
            </a:r>
            <a:r>
              <a:rPr sz="2000" b="1">
                <a:latin typeface="Times New Roman" panose="02020603050405020304" charset="0"/>
                <a:ea typeface="宋体" panose="02010600030101010101" pitchFamily="2" charset="-122"/>
                <a:cs typeface="Times New Roman" panose="02020603050405020304" charset="0"/>
                <a:sym typeface="+mn-ea"/>
              </a:rPr>
              <a:t>on)</a:t>
            </a:r>
            <a:r>
              <a:rPr lang="zh-CN" sz="2000">
                <a:latin typeface="宋体" panose="02010600030101010101" pitchFamily="2" charset="-122"/>
                <a:ea typeface="宋体" panose="02010600030101010101" pitchFamily="2" charset="-122"/>
                <a:cs typeface="宋体" panose="02010600030101010101" pitchFamily="2" charset="-122"/>
                <a:sym typeface="+mn-ea"/>
              </a:rPr>
              <a:t>：</a:t>
            </a:r>
            <a:r>
              <a:rPr sz="2000">
                <a:latin typeface="宋体" panose="02010600030101010101" pitchFamily="2" charset="-122"/>
                <a:ea typeface="宋体" panose="02010600030101010101" pitchFamily="2" charset="-122"/>
                <a:cs typeface="宋体" panose="02010600030101010101" pitchFamily="2" charset="-122"/>
                <a:sym typeface="+mn-ea"/>
              </a:rPr>
              <a:t>即对</a:t>
            </a:r>
            <a:r>
              <a:rPr lang="en-US" sz="2000">
                <a:latin typeface="宋体" panose="02010600030101010101" pitchFamily="2" charset="-122"/>
                <a:ea typeface="宋体" panose="02010600030101010101" pitchFamily="2" charset="-122"/>
                <a:cs typeface="宋体" panose="02010600030101010101" pitchFamily="2" charset="-122"/>
                <a:sym typeface="+mn-ea"/>
              </a:rPr>
              <a:t>p</a:t>
            </a:r>
            <a:r>
              <a:rPr sz="2000">
                <a:latin typeface="宋体" panose="02010600030101010101" pitchFamily="2" charset="-122"/>
                <a:ea typeface="宋体" panose="02010600030101010101" pitchFamily="2" charset="-122"/>
                <a:cs typeface="宋体" panose="02010600030101010101" pitchFamily="2" charset="-122"/>
                <a:sym typeface="+mn-ea"/>
              </a:rPr>
              <a:t>个预测变</a:t>
            </a:r>
            <a:r>
              <a:rPr lang="zh-CN" sz="2000">
                <a:latin typeface="宋体" panose="02010600030101010101" pitchFamily="2" charset="-122"/>
                <a:ea typeface="宋体" panose="02010600030101010101" pitchFamily="2" charset="-122"/>
                <a:cs typeface="宋体" panose="02010600030101010101" pitchFamily="2" charset="-122"/>
                <a:sym typeface="+mn-ea"/>
              </a:rPr>
              <a:t>量</a:t>
            </a:r>
            <a:r>
              <a:rPr sz="2000">
                <a:latin typeface="宋体" panose="02010600030101010101" pitchFamily="2" charset="-122"/>
                <a:ea typeface="宋体" panose="02010600030101010101" pitchFamily="2" charset="-122"/>
                <a:cs typeface="宋体" panose="02010600030101010101" pitchFamily="2" charset="-122"/>
                <a:sym typeface="+mn-ea"/>
              </a:rPr>
              <a:t>的所有可能组合分别使用最小</a:t>
            </a:r>
            <a:r>
              <a:rPr lang="zh-CN" sz="2000">
                <a:latin typeface="宋体" panose="02010600030101010101" pitchFamily="2" charset="-122"/>
                <a:ea typeface="宋体" panose="02010600030101010101" pitchFamily="2" charset="-122"/>
                <a:cs typeface="宋体" panose="02010600030101010101" pitchFamily="2" charset="-122"/>
                <a:sym typeface="+mn-ea"/>
              </a:rPr>
              <a:t>二</a:t>
            </a:r>
            <a:r>
              <a:rPr sz="2000">
                <a:latin typeface="宋体" panose="02010600030101010101" pitchFamily="2" charset="-122"/>
                <a:ea typeface="宋体" panose="02010600030101010101" pitchFamily="2" charset="-122"/>
                <a:cs typeface="宋体" panose="02010600030101010101" pitchFamily="2" charset="-122"/>
                <a:sym typeface="+mn-ea"/>
              </a:rPr>
              <a:t>乘进行拟</a:t>
            </a:r>
            <a:r>
              <a:rPr lang="zh-CN" sz="2000">
                <a:latin typeface="宋体" panose="02010600030101010101" pitchFamily="2" charset="-122"/>
                <a:ea typeface="宋体" panose="02010600030101010101" pitchFamily="2" charset="-122"/>
                <a:cs typeface="宋体" panose="02010600030101010101" pitchFamily="2" charset="-122"/>
                <a:sym typeface="+mn-ea"/>
              </a:rPr>
              <a:t>合</a:t>
            </a:r>
            <a:r>
              <a:rPr sz="20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8" name="文本框 7"/>
          <p:cNvSpPr txBox="1"/>
          <p:nvPr/>
        </p:nvSpPr>
        <p:spPr>
          <a:xfrm>
            <a:off x="4904740" y="6145530"/>
            <a:ext cx="6819900" cy="337185"/>
          </a:xfrm>
          <a:prstGeom prst="rect">
            <a:avLst/>
          </a:prstGeom>
          <a:noFill/>
        </p:spPr>
        <p:txBody>
          <a:bodyPr wrap="square" rtlCol="0" anchor="t">
            <a:spAutoFit/>
          </a:bodyPr>
          <a:lstStyle/>
          <a:p>
            <a:r>
              <a:rPr lang="zh-CN" altLang="en-US" sz="1600"/>
              <a:t>红色点为当前k个变量能达到的最小二乘，灰色点为其他非最优的情况</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8</a:t>
            </a:fld>
            <a:endParaRPr lang="zh-CN" altLang="en-US"/>
          </a:p>
        </p:txBody>
      </p:sp>
      <p:sp>
        <p:nvSpPr>
          <p:cNvPr id="5" name="同侧圆角矩形 4"/>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7589" y="1848448"/>
            <a:ext cx="7710340" cy="1199431"/>
          </a:xfrm>
          <a:prstGeom prst="rect">
            <a:avLst/>
          </a:prstGeom>
          <a:noFill/>
        </p:spPr>
        <p:txBody>
          <a:bodyPr wrap="square" rtlCol="0">
            <a:spAutoFit/>
          </a:bodyPr>
          <a:lstStyle/>
          <a:p>
            <a:pPr algn="ctr" defTabSz="685165"/>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教材</a:t>
            </a:r>
            <a:r>
              <a:rPr lang="en-US" altLang="zh-CN" sz="3595" dirty="0" smtClean="0">
                <a:solidFill>
                  <a:srgbClr val="004098"/>
                </a:solidFill>
                <a:highlight>
                  <a:srgbClr val="FFFF00"/>
                </a:highlight>
                <a:latin typeface="华文新魏" panose="02010800040101010101" pitchFamily="2" charset="-122"/>
                <a:ea typeface="华文新魏" panose="02010800040101010101" pitchFamily="2" charset="-122"/>
              </a:rPr>
              <a:t>6.8</a:t>
            </a:r>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习题</a:t>
            </a:r>
            <a:r>
              <a:rPr lang="en-US" altLang="zh-CN" sz="3595" dirty="0" smtClean="0">
                <a:solidFill>
                  <a:srgbClr val="004098"/>
                </a:solidFill>
                <a:highlight>
                  <a:srgbClr val="FFFF00"/>
                </a:highlight>
                <a:latin typeface="华文新魏" panose="02010800040101010101" pitchFamily="2" charset="-122"/>
                <a:ea typeface="华文新魏" panose="02010800040101010101" pitchFamily="2" charset="-122"/>
              </a:rPr>
              <a:t>1-6</a:t>
            </a:r>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a:t>
            </a:r>
            <a:r>
              <a:rPr lang="en-US" altLang="zh-CN" sz="3595" dirty="0" smtClean="0">
                <a:solidFill>
                  <a:srgbClr val="004098"/>
                </a:solidFill>
                <a:highlight>
                  <a:srgbClr val="FFFF00"/>
                </a:highlight>
                <a:latin typeface="华文新魏" panose="02010800040101010101" pitchFamily="2" charset="-122"/>
                <a:ea typeface="华文新魏" panose="02010800040101010101" pitchFamily="2" charset="-122"/>
              </a:rPr>
              <a:t>8-10</a:t>
            </a:r>
          </a:p>
          <a:p>
            <a:pPr algn="ctr" defTabSz="685165"/>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其中</a:t>
            </a:r>
            <a:r>
              <a:rPr lang="en-US" altLang="zh-CN" sz="3595" dirty="0" smtClean="0">
                <a:solidFill>
                  <a:srgbClr val="004098"/>
                </a:solidFill>
                <a:highlight>
                  <a:srgbClr val="FFFF00"/>
                </a:highlight>
                <a:latin typeface="华文新魏" panose="02010800040101010101" pitchFamily="2" charset="-122"/>
                <a:ea typeface="华文新魏" panose="02010800040101010101" pitchFamily="2" charset="-122"/>
              </a:rPr>
              <a:t>1-2</a:t>
            </a:r>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为上周作业，</a:t>
            </a:r>
            <a:r>
              <a:rPr lang="en-US" altLang="zh-CN" sz="3595" dirty="0" smtClean="0">
                <a:solidFill>
                  <a:srgbClr val="004098"/>
                </a:solidFill>
                <a:highlight>
                  <a:srgbClr val="FFFF00"/>
                </a:highlight>
                <a:latin typeface="华文新魏" panose="02010800040101010101" pitchFamily="2" charset="-122"/>
                <a:ea typeface="华文新魏" panose="02010800040101010101" pitchFamily="2" charset="-122"/>
              </a:rPr>
              <a:t>8-10</a:t>
            </a:r>
            <a:r>
              <a:rPr lang="zh-CN" altLang="en-US" sz="3595" dirty="0" smtClean="0">
                <a:solidFill>
                  <a:srgbClr val="004098"/>
                </a:solidFill>
                <a:highlight>
                  <a:srgbClr val="FFFF00"/>
                </a:highlight>
                <a:latin typeface="华文新魏" panose="02010800040101010101" pitchFamily="2" charset="-122"/>
                <a:ea typeface="华文新魏" panose="02010800040101010101" pitchFamily="2" charset="-122"/>
              </a:rPr>
              <a:t>为本章实验</a:t>
            </a:r>
            <a:endParaRPr lang="zh-CN" altLang="en-US" sz="3595" dirty="0">
              <a:solidFill>
                <a:srgbClr val="004098"/>
              </a:solidFill>
              <a:highlight>
                <a:srgbClr val="FFFF00"/>
              </a:highlight>
              <a:latin typeface="华文新魏" panose="02010800040101010101" pitchFamily="2" charset="-122"/>
              <a:ea typeface="华文新魏" panose="02010800040101010101" pitchFamily="2" charset="-122"/>
            </a:endParaRPr>
          </a:p>
        </p:txBody>
      </p:sp>
      <p:cxnSp>
        <p:nvCxnSpPr>
          <p:cNvPr id="8" name="直接连接符 7"/>
          <p:cNvCxnSpPr/>
          <p:nvPr/>
        </p:nvCxnSpPr>
        <p:spPr>
          <a:xfrm>
            <a:off x="2317589" y="1779479"/>
            <a:ext cx="7710340" cy="0"/>
          </a:xfrm>
          <a:prstGeom prst="line">
            <a:avLst/>
          </a:prstGeom>
          <a:ln>
            <a:solidFill>
              <a:srgbClr val="004098"/>
            </a:solidFill>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2367783" y="2935010"/>
            <a:ext cx="7710340" cy="0"/>
          </a:xfrm>
          <a:prstGeom prst="line">
            <a:avLst/>
          </a:prstGeom>
          <a:ln>
            <a:solidFill>
              <a:srgbClr val="004098"/>
            </a:solidFill>
          </a:ln>
        </p:spPr>
        <p:style>
          <a:lnRef idx="3">
            <a:schemeClr val="accent1"/>
          </a:lnRef>
          <a:fillRef idx="0">
            <a:schemeClr val="accent1"/>
          </a:fillRef>
          <a:effectRef idx="2">
            <a:schemeClr val="accent1"/>
          </a:effectRef>
          <a:fontRef idx="minor">
            <a:schemeClr val="tx1"/>
          </a:fontRef>
        </p:style>
      </p:cxnSp>
      <p:pic>
        <p:nvPicPr>
          <p:cNvPr id="11" name="图片 28"/>
          <p:cNvPicPr>
            <a:picLocks noChangeAspect="1"/>
          </p:cNvPicPr>
          <p:nvPr/>
        </p:nvPicPr>
        <p:blipFill>
          <a:blip r:embed="rId3" cstate="print">
            <a:extLst>
              <a:ext uri="{28A0092B-C50C-407E-A947-70E740481C1C}">
                <a14:useLocalDpi xmlns:a14="http://schemas.microsoft.com/office/drawing/2010/main" val="0"/>
              </a:ext>
            </a:extLst>
          </a:blip>
          <a:srcRect r="28519"/>
          <a:stretch>
            <a:fillRect/>
          </a:stretch>
        </p:blipFill>
        <p:spPr bwMode="auto">
          <a:xfrm>
            <a:off x="9952809" y="2422900"/>
            <a:ext cx="696501" cy="192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8"/>
          <p:cNvPicPr>
            <a:picLocks noChangeAspect="1"/>
          </p:cNvPicPr>
          <p:nvPr/>
        </p:nvPicPr>
        <p:blipFill>
          <a:blip r:embed="rId3" cstate="print">
            <a:extLst>
              <a:ext uri="{28A0092B-C50C-407E-A947-70E740481C1C}">
                <a14:useLocalDpi xmlns:a14="http://schemas.microsoft.com/office/drawing/2010/main" val="0"/>
              </a:ext>
            </a:extLst>
          </a:blip>
          <a:srcRect r="28519"/>
          <a:stretch>
            <a:fillRect/>
          </a:stretch>
        </p:blipFill>
        <p:spPr bwMode="auto">
          <a:xfrm flipH="1">
            <a:off x="1746402" y="2422899"/>
            <a:ext cx="696501" cy="192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s://img2.baidu.com/it/u=1487639774,2989130838&amp;fm=253&amp;fmt=auto&amp;app=120&amp;f=JPEG?w=200&amp;h=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606" y="3870017"/>
            <a:ext cx="1871716" cy="1871716"/>
          </a:xfrm>
          <a:prstGeom prst="rect">
            <a:avLst/>
          </a:prstGeom>
          <a:noFill/>
          <a:extLst>
            <a:ext uri="{909E8E84-426E-40DD-AFC4-6F175D3DCCD1}">
              <a14:hiddenFill xmlns:a14="http://schemas.microsoft.com/office/drawing/2010/main">
                <a:solidFill>
                  <a:srgbClr val="FFFFFF"/>
                </a:solidFill>
              </a14:hiddenFill>
            </a:ext>
          </a:extLst>
        </p:spPr>
      </p:pic>
      <p:sp>
        <p:nvSpPr>
          <p:cNvPr id="15" name="原创设计师QQ598969553      _2"/>
          <p:cNvSpPr txBox="1"/>
          <p:nvPr/>
        </p:nvSpPr>
        <p:spPr>
          <a:xfrm>
            <a:off x="4866550" y="365427"/>
            <a:ext cx="2458900" cy="618492"/>
          </a:xfrm>
          <a:prstGeom prst="rect">
            <a:avLst/>
          </a:prstGeom>
          <a:noFill/>
        </p:spPr>
        <p:txBody>
          <a:bodyPr wrap="square" lIns="68886" tIns="34443" rIns="68886" bIns="34443" rtlCol="0">
            <a:spAutoFit/>
          </a:bodyPr>
          <a:lstStyle/>
          <a:p>
            <a:pPr algn="ctr"/>
            <a:r>
              <a:rPr lang="zh-CN" altLang="en-US" sz="3565" b="1" dirty="0" smtClean="0">
                <a:latin typeface="微软雅黑" panose="020B0503020204020204" charset="-122"/>
                <a:ea typeface="微软雅黑" panose="020B0503020204020204" charset="-122"/>
              </a:rPr>
              <a:t>本章作业</a:t>
            </a:r>
            <a:endParaRPr lang="zh-CN" altLang="en-US" sz="3565"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697095" y="1424940"/>
            <a:ext cx="2797810" cy="368300"/>
          </a:xfrm>
          <a:prstGeom prst="rect">
            <a:avLst/>
          </a:prstGeom>
          <a:noFill/>
        </p:spPr>
        <p:txBody>
          <a:bodyPr wrap="square" rtlCol="0">
            <a:spAutoFit/>
          </a:bodyPr>
          <a:lstStyle/>
          <a:p>
            <a:r>
              <a:rPr lang="zh-CN" altLang="en-US"/>
              <a:t>算法</a:t>
            </a:r>
            <a:r>
              <a:rPr lang="en-US" altLang="zh-CN"/>
              <a:t>1 </a:t>
            </a:r>
            <a:r>
              <a:rPr lang="zh-CN" altLang="en-US"/>
              <a:t>最优子集选择过程</a:t>
            </a:r>
          </a:p>
        </p:txBody>
      </p:sp>
      <p:grpSp>
        <p:nvGrpSpPr>
          <p:cNvPr id="32" name="组合 31"/>
          <p:cNvGrpSpPr/>
          <p:nvPr/>
        </p:nvGrpSpPr>
        <p:grpSpPr>
          <a:xfrm>
            <a:off x="-10795" y="241300"/>
            <a:ext cx="3237865" cy="622935"/>
            <a:chOff x="1" y="238656"/>
            <a:chExt cx="2139695" cy="568740"/>
          </a:xfrm>
          <a:solidFill>
            <a:srgbClr val="5B9BD5"/>
          </a:solidFill>
        </p:grpSpPr>
        <p:sp>
          <p:nvSpPr>
            <p:cNvPr id="33" name="PA_矩形 10"/>
            <p:cNvSpPr/>
            <p:nvPr>
              <p:custDataLst>
                <p:tags r:id="rId1"/>
              </p:custDataLst>
            </p:nvPr>
          </p:nvSpPr>
          <p:spPr>
            <a:xfrm rot="16200000" flipV="1">
              <a:off x="1829443" y="497142"/>
              <a:ext cx="568740" cy="51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矩形 3"/>
            <p:cNvSpPr/>
            <p:nvPr>
              <p:custDataLst>
                <p:tags r:id="rId2"/>
              </p:custDataLst>
            </p:nvPr>
          </p:nvSpPr>
          <p:spPr>
            <a:xfrm rot="16200000">
              <a:off x="734623" y="-495966"/>
              <a:ext cx="568740" cy="20379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67598" y="292194"/>
            <a:ext cx="2876550" cy="521970"/>
          </a:xfrm>
          <a:prstGeom prst="rect">
            <a:avLst/>
          </a:prstGeom>
          <a:noFill/>
        </p:spPr>
        <p:txBody>
          <a:bodyPr wrap="square" rtlCol="0">
            <a:spAutoFit/>
          </a:bodyPr>
          <a:lstStyle/>
          <a:p>
            <a:r>
              <a:rPr lang="zh-CN" altLang="en-US" sz="2800" b="1" dirty="0">
                <a:solidFill>
                  <a:schemeClr val="bg1"/>
                </a:solidFill>
                <a:sym typeface="+mn-ea"/>
              </a:rPr>
              <a:t>最优子集选择</a:t>
            </a:r>
            <a:endParaRPr lang="zh-CN" altLang="en-US" sz="2800" b="1" dirty="0">
              <a:solidFill>
                <a:schemeClr val="bg1"/>
              </a:solidFill>
            </a:endParaRPr>
          </a:p>
        </p:txBody>
      </p:sp>
      <p:pic>
        <p:nvPicPr>
          <p:cNvPr id="15" name="图片 14"/>
          <p:cNvPicPr>
            <a:picLocks noChangeAspect="1"/>
          </p:cNvPicPr>
          <p:nvPr/>
        </p:nvPicPr>
        <p:blipFill>
          <a:blip r:embed="rId4"/>
          <a:srcRect l="-1965" t="3420" r="1499" b="-2271"/>
          <a:stretch>
            <a:fillRect/>
          </a:stretch>
        </p:blipFill>
        <p:spPr>
          <a:xfrm>
            <a:off x="415290" y="1793240"/>
            <a:ext cx="11362055" cy="4587875"/>
          </a:xfrm>
          <a:prstGeom prst="rect">
            <a:avLst/>
          </a:prstGeom>
        </p:spPr>
      </p:pic>
      <p:sp>
        <p:nvSpPr>
          <p:cNvPr id="2" name="灯片编号占位符 1"/>
          <p:cNvSpPr>
            <a:spLocks noGrp="1"/>
          </p:cNvSpPr>
          <p:nvPr>
            <p:ph type="sldNum" sz="quarter" idx="12"/>
          </p:nvPr>
        </p:nvSpPr>
        <p:spPr/>
        <p:txBody>
          <a:bodyPr/>
          <a:lstStyle/>
          <a:p>
            <a:fld id="{565CE74E-AB26-4998-AD42-012C4C1AD076}" type="slidenum">
              <a:rPr lang="zh-CN" altLang="en-US" smtClean="0"/>
              <a:t>9</a:t>
            </a:fld>
            <a:endParaRPr lang="zh-CN" altLang="en-US"/>
          </a:p>
        </p:txBody>
      </p:sp>
      <p:sp>
        <p:nvSpPr>
          <p:cNvPr id="3" name="同侧圆角矩形 2"/>
          <p:cNvSpPr/>
          <p:nvPr/>
        </p:nvSpPr>
        <p:spPr>
          <a:xfrm>
            <a:off x="9565640" y="0"/>
            <a:ext cx="2370455" cy="523875"/>
          </a:xfrm>
          <a:prstGeom prst="round2SameRect">
            <a:avLst>
              <a:gd name="adj1" fmla="val 0"/>
              <a:gd name="adj2" fmla="val 50000"/>
            </a:avLst>
          </a:prstGeom>
          <a:solidFill>
            <a:schemeClr val="accent1">
              <a:lumMod val="75000"/>
              <a:alpha val="64000"/>
            </a:schemeClr>
          </a:solidFill>
          <a:ln>
            <a:noFill/>
          </a:ln>
          <a:effectLst>
            <a:outerShdw blurRad="50800" dist="38100" dir="5400000" algn="t" rotWithShape="0">
              <a:schemeClr val="accent1">
                <a:lumMod val="7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子集选择</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RkYjIzM2NmYzkzNGMwNDg0YjYxOGRkOGM2NDE5MzUifQ=="/>
  <p:tag name="KSO_WPP_MARK_KEY" val="f9a10a31-6dd0-4019-a730-77368e48cdd2"/>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PA" val="v3.0.1"/>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PA" val="v3.0.1"/>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PA" val="v3.0.1"/>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50,&quot;width&quot;:7130}"/>
</p:tagLst>
</file>

<file path=ppt/tags/tag129.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30.xml><?xml version="1.0" encoding="utf-8"?>
<p:tagLst xmlns:a="http://schemas.openxmlformats.org/drawingml/2006/main" xmlns:r="http://schemas.openxmlformats.org/officeDocument/2006/relationships" xmlns:p="http://schemas.openxmlformats.org/presentationml/2006/main">
  <p:tag name="PA" val="v3.0.1"/>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81,&quot;width&quot;:8112}"/>
</p:tagLst>
</file>

<file path=ppt/tags/tag1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70,&quot;width&quot;:8690}"/>
</p:tagLst>
</file>

<file path=ppt/tags/tag1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70,&quot;width&quot;:8690}"/>
</p:tagLst>
</file>

<file path=ppt/tags/tag134.xml><?xml version="1.0" encoding="utf-8"?>
<p:tagLst xmlns:a="http://schemas.openxmlformats.org/drawingml/2006/main" xmlns:r="http://schemas.openxmlformats.org/officeDocument/2006/relationships" xmlns:p="http://schemas.openxmlformats.org/presentationml/2006/main">
  <p:tag name="PA" val="v3.0.1"/>
</p:tagLst>
</file>

<file path=ppt/tags/tag135.xml><?xml version="1.0" encoding="utf-8"?>
<p:tagLst xmlns:a="http://schemas.openxmlformats.org/drawingml/2006/main" xmlns:r="http://schemas.openxmlformats.org/officeDocument/2006/relationships" xmlns:p="http://schemas.openxmlformats.org/presentationml/2006/main">
  <p:tag name="PA" val="v3.0.1"/>
</p:tagLst>
</file>

<file path=ppt/tags/tag136.xml><?xml version="1.0" encoding="utf-8"?>
<p:tagLst xmlns:a="http://schemas.openxmlformats.org/drawingml/2006/main" xmlns:r="http://schemas.openxmlformats.org/officeDocument/2006/relationships" xmlns:p="http://schemas.openxmlformats.org/presentationml/2006/main">
  <p:tag name="PA" val="v3.0.1"/>
</p:tagLst>
</file>

<file path=ppt/tags/tag137.xml><?xml version="1.0" encoding="utf-8"?>
<p:tagLst xmlns:a="http://schemas.openxmlformats.org/drawingml/2006/main" xmlns:r="http://schemas.openxmlformats.org/officeDocument/2006/relationships" xmlns:p="http://schemas.openxmlformats.org/presentationml/2006/main">
  <p:tag name="PA" val="v3.0.1"/>
</p:tagLst>
</file>

<file path=ppt/tags/tag138.xml><?xml version="1.0" encoding="utf-8"?>
<p:tagLst xmlns:a="http://schemas.openxmlformats.org/drawingml/2006/main" xmlns:r="http://schemas.openxmlformats.org/officeDocument/2006/relationships" xmlns:p="http://schemas.openxmlformats.org/presentationml/2006/main">
  <p:tag name="PA" val="v3.0.1"/>
</p:tagLst>
</file>

<file path=ppt/tags/tag139.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40.xml><?xml version="1.0" encoding="utf-8"?>
<p:tagLst xmlns:a="http://schemas.openxmlformats.org/drawingml/2006/main" xmlns:r="http://schemas.openxmlformats.org/officeDocument/2006/relationships" xmlns:p="http://schemas.openxmlformats.org/presentationml/2006/main">
  <p:tag name="PA" val="v3.0.1"/>
</p:tagLst>
</file>

<file path=ppt/tags/tag141.xml><?xml version="1.0" encoding="utf-8"?>
<p:tagLst xmlns:a="http://schemas.openxmlformats.org/drawingml/2006/main" xmlns:r="http://schemas.openxmlformats.org/officeDocument/2006/relationships" xmlns:p="http://schemas.openxmlformats.org/presentationml/2006/main">
  <p:tag name="PA" val="v3.0.1"/>
</p:tagLst>
</file>

<file path=ppt/tags/tag142.xml><?xml version="1.0" encoding="utf-8"?>
<p:tagLst xmlns:a="http://schemas.openxmlformats.org/drawingml/2006/main" xmlns:r="http://schemas.openxmlformats.org/officeDocument/2006/relationships" xmlns:p="http://schemas.openxmlformats.org/presentationml/2006/main">
  <p:tag name="PA" val="v3.0.1"/>
</p:tagLst>
</file>

<file path=ppt/tags/tag143.xml><?xml version="1.0" encoding="utf-8"?>
<p:tagLst xmlns:a="http://schemas.openxmlformats.org/drawingml/2006/main" xmlns:r="http://schemas.openxmlformats.org/officeDocument/2006/relationships" xmlns:p="http://schemas.openxmlformats.org/presentationml/2006/main">
  <p:tag name="PA" val="v3.0.1"/>
</p:tagLst>
</file>

<file path=ppt/tags/tag144.xml><?xml version="1.0" encoding="utf-8"?>
<p:tagLst xmlns:a="http://schemas.openxmlformats.org/drawingml/2006/main" xmlns:r="http://schemas.openxmlformats.org/officeDocument/2006/relationships" xmlns:p="http://schemas.openxmlformats.org/presentationml/2006/main">
  <p:tag name="PA" val="v3.0.1"/>
</p:tagLst>
</file>

<file path=ppt/tags/tag145.xml><?xml version="1.0" encoding="utf-8"?>
<p:tagLst xmlns:a="http://schemas.openxmlformats.org/drawingml/2006/main" xmlns:r="http://schemas.openxmlformats.org/officeDocument/2006/relationships" xmlns:p="http://schemas.openxmlformats.org/presentationml/2006/main">
  <p:tag name="PA" val="v3.0.1"/>
</p:tagLst>
</file>

<file path=ppt/tags/tag146.xml><?xml version="1.0" encoding="utf-8"?>
<p:tagLst xmlns:a="http://schemas.openxmlformats.org/drawingml/2006/main" xmlns:r="http://schemas.openxmlformats.org/officeDocument/2006/relationships" xmlns:p="http://schemas.openxmlformats.org/presentationml/2006/main">
  <p:tag name="PA" val="v3.0.1"/>
</p:tagLst>
</file>

<file path=ppt/tags/tag147.xml><?xml version="1.0" encoding="utf-8"?>
<p:tagLst xmlns:a="http://schemas.openxmlformats.org/drawingml/2006/main" xmlns:r="http://schemas.openxmlformats.org/officeDocument/2006/relationships" xmlns:p="http://schemas.openxmlformats.org/presentationml/2006/main">
  <p:tag name="PA" val="v3.0.1"/>
</p:tagLst>
</file>

<file path=ppt/tags/tag148.xml><?xml version="1.0" encoding="utf-8"?>
<p:tagLst xmlns:a="http://schemas.openxmlformats.org/drawingml/2006/main" xmlns:r="http://schemas.openxmlformats.org/officeDocument/2006/relationships" xmlns:p="http://schemas.openxmlformats.org/presentationml/2006/main">
  <p:tag name="PA" val="v3.0.1"/>
</p:tagLst>
</file>

<file path=ppt/tags/tag149.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50.xml><?xml version="1.0" encoding="utf-8"?>
<p:tagLst xmlns:a="http://schemas.openxmlformats.org/drawingml/2006/main" xmlns:r="http://schemas.openxmlformats.org/officeDocument/2006/relationships" xmlns:p="http://schemas.openxmlformats.org/presentationml/2006/main">
  <p:tag name="PA" val="v3.0.1"/>
</p:tagLst>
</file>

<file path=ppt/tags/tag151.xml><?xml version="1.0" encoding="utf-8"?>
<p:tagLst xmlns:a="http://schemas.openxmlformats.org/drawingml/2006/main" xmlns:r="http://schemas.openxmlformats.org/officeDocument/2006/relationships" xmlns:p="http://schemas.openxmlformats.org/presentationml/2006/main">
  <p:tag name="PA" val="v3.0.1"/>
</p:tagLst>
</file>

<file path=ppt/tags/tag152.xml><?xml version="1.0" encoding="utf-8"?>
<p:tagLst xmlns:a="http://schemas.openxmlformats.org/drawingml/2006/main" xmlns:r="http://schemas.openxmlformats.org/officeDocument/2006/relationships" xmlns:p="http://schemas.openxmlformats.org/presentationml/2006/main">
  <p:tag name="PA" val="v3.0.1"/>
</p:tagLst>
</file>

<file path=ppt/tags/tag153.xml><?xml version="1.0" encoding="utf-8"?>
<p:tagLst xmlns:a="http://schemas.openxmlformats.org/drawingml/2006/main" xmlns:r="http://schemas.openxmlformats.org/officeDocument/2006/relationships" xmlns:p="http://schemas.openxmlformats.org/presentationml/2006/main">
  <p:tag name="PA" val="v3.0.1"/>
</p:tagLst>
</file>

<file path=ppt/tags/tag154.xml><?xml version="1.0" encoding="utf-8"?>
<p:tagLst xmlns:a="http://schemas.openxmlformats.org/drawingml/2006/main" xmlns:r="http://schemas.openxmlformats.org/officeDocument/2006/relationships" xmlns:p="http://schemas.openxmlformats.org/presentationml/2006/main">
  <p:tag name="PA" val="v3.0.1"/>
</p:tagLst>
</file>

<file path=ppt/tags/tag155.xml><?xml version="1.0" encoding="utf-8"?>
<p:tagLst xmlns:a="http://schemas.openxmlformats.org/drawingml/2006/main" xmlns:r="http://schemas.openxmlformats.org/officeDocument/2006/relationships" xmlns:p="http://schemas.openxmlformats.org/presentationml/2006/main">
  <p:tag name="PA" val="v3.0.1"/>
</p:tagLst>
</file>

<file path=ppt/tags/tag156.xml><?xml version="1.0" encoding="utf-8"?>
<p:tagLst xmlns:a="http://schemas.openxmlformats.org/drawingml/2006/main" xmlns:r="http://schemas.openxmlformats.org/officeDocument/2006/relationships" xmlns:p="http://schemas.openxmlformats.org/presentationml/2006/main">
  <p:tag name="PA" val="v3.0.1"/>
</p:tagLst>
</file>

<file path=ppt/tags/tag157.xml><?xml version="1.0" encoding="utf-8"?>
<p:tagLst xmlns:a="http://schemas.openxmlformats.org/drawingml/2006/main" xmlns:r="http://schemas.openxmlformats.org/officeDocument/2006/relationships" xmlns:p="http://schemas.openxmlformats.org/presentationml/2006/main">
  <p:tag name="PA" val="v3.0.1"/>
</p:tagLst>
</file>

<file path=ppt/tags/tag158.xml><?xml version="1.0" encoding="utf-8"?>
<p:tagLst xmlns:a="http://schemas.openxmlformats.org/drawingml/2006/main" xmlns:r="http://schemas.openxmlformats.org/officeDocument/2006/relationships" xmlns:p="http://schemas.openxmlformats.org/presentationml/2006/main">
  <p:tag name="PA" val="v3.0.1"/>
</p:tagLst>
</file>

<file path=ppt/tags/tag159.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60.xml><?xml version="1.0" encoding="utf-8"?>
<p:tagLst xmlns:a="http://schemas.openxmlformats.org/drawingml/2006/main" xmlns:r="http://schemas.openxmlformats.org/officeDocument/2006/relationships" xmlns:p="http://schemas.openxmlformats.org/presentationml/2006/main">
  <p:tag name="PA" val="v3.0.1"/>
</p:tagLst>
</file>

<file path=ppt/tags/tag161.xml><?xml version="1.0" encoding="utf-8"?>
<p:tagLst xmlns:a="http://schemas.openxmlformats.org/drawingml/2006/main" xmlns:r="http://schemas.openxmlformats.org/officeDocument/2006/relationships" xmlns:p="http://schemas.openxmlformats.org/presentationml/2006/main">
  <p:tag name="PA" val="v3.0.1"/>
</p:tagLst>
</file>

<file path=ppt/tags/tag162.xml><?xml version="1.0" encoding="utf-8"?>
<p:tagLst xmlns:a="http://schemas.openxmlformats.org/drawingml/2006/main" xmlns:r="http://schemas.openxmlformats.org/officeDocument/2006/relationships" xmlns:p="http://schemas.openxmlformats.org/presentationml/2006/main">
  <p:tag name="PA" val="v3.0.1"/>
</p:tagLst>
</file>

<file path=ppt/tags/tag163.xml><?xml version="1.0" encoding="utf-8"?>
<p:tagLst xmlns:a="http://schemas.openxmlformats.org/drawingml/2006/main" xmlns:r="http://schemas.openxmlformats.org/officeDocument/2006/relationships" xmlns:p="http://schemas.openxmlformats.org/presentationml/2006/main">
  <p:tag name="PA" val="v3.0.1"/>
</p:tagLst>
</file>

<file path=ppt/tags/tag164.xml><?xml version="1.0" encoding="utf-8"?>
<p:tagLst xmlns:a="http://schemas.openxmlformats.org/drawingml/2006/main" xmlns:r="http://schemas.openxmlformats.org/officeDocument/2006/relationships" xmlns:p="http://schemas.openxmlformats.org/presentationml/2006/main">
  <p:tag name="PA" val="v3.0.1"/>
</p:tagLst>
</file>

<file path=ppt/tags/tag165.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0,&quot;width&quot;:8860}"/>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80,&quot;width&quot;:1207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360,&quot;width&quot;:10860}"/>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70,&quot;width&quot;:13490}"/>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PA" val="v3.0.1"/>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PA" val="v3.0.1"/>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PA" val="v3.0.1"/>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5967</Words>
  <Application>Microsoft Office PowerPoint</Application>
  <PresentationFormat>宽屏</PresentationFormat>
  <Paragraphs>579</Paragraphs>
  <Slides>80</Slides>
  <Notes>14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2" baseType="lpstr">
      <vt:lpstr>MS Mincho</vt:lpstr>
      <vt:lpstr>华文新魏</vt:lpstr>
      <vt:lpstr>华文行楷</vt:lpstr>
      <vt:lpstr>宋体</vt:lpstr>
      <vt:lpstr>微软雅黑</vt:lpstr>
      <vt:lpstr>Arial</vt:lpstr>
      <vt:lpstr>Calibri</vt:lpstr>
      <vt:lpstr>Cambria Math</vt:lpstr>
      <vt:lpstr>Times New Roman</vt:lpstr>
      <vt:lpstr>Wingdings</vt:lpstr>
      <vt:lpstr>Office 主题</vt:lpstr>
      <vt:lpstr>Equation.KSEE3</vt:lpstr>
      <vt:lpstr>线性模型选择与正则化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线性模型选择与正则化</dc:title>
  <dc:creator/>
  <cp:lastModifiedBy>Lenovo</cp:lastModifiedBy>
  <cp:revision>152</cp:revision>
  <dcterms:created xsi:type="dcterms:W3CDTF">2022-08-10T08:32:00Z</dcterms:created>
  <dcterms:modified xsi:type="dcterms:W3CDTF">2022-10-19T02:58:20Z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2CA1994CDD554AA791FAA91617268C0D</vt:lpwstr>
  </property>
  <property fmtid="{D5CDD505-2E9C-101B-9397-08002B2CF9AE}" pid="3" name="KSOProductBuildVer">
    <vt:lpwstr>2052-11.1.0.12302</vt:lpwstr>
  </property>
</Properties>
</file>